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338" r:id="rId2"/>
    <p:sldId id="444" r:id="rId3"/>
    <p:sldId id="446" r:id="rId4"/>
    <p:sldId id="445" r:id="rId5"/>
    <p:sldId id="447" r:id="rId6"/>
    <p:sldId id="412" r:id="rId7"/>
    <p:sldId id="433" r:id="rId8"/>
    <p:sldId id="428" r:id="rId9"/>
    <p:sldId id="392" r:id="rId10"/>
    <p:sldId id="398" r:id="rId11"/>
    <p:sldId id="414" r:id="rId12"/>
    <p:sldId id="400" r:id="rId13"/>
    <p:sldId id="448" r:id="rId14"/>
    <p:sldId id="440" r:id="rId15"/>
    <p:sldId id="421" r:id="rId16"/>
    <p:sldId id="427" r:id="rId17"/>
    <p:sldId id="422" r:id="rId18"/>
    <p:sldId id="380" r:id="rId19"/>
  </p:sldIdLst>
  <p:sldSz cx="9144000" cy="6858000" type="screen4x3"/>
  <p:notesSz cx="7102475" cy="9388475"/>
  <p:defaultTextStyle>
    <a:defPPr>
      <a:defRPr lang="en-US"/>
    </a:defPPr>
    <a:lvl1pPr algn="l" rtl="0" eaLnBrk="0" fontAlgn="base" hangingPunct="0">
      <a:spcBef>
        <a:spcPct val="0"/>
      </a:spcBef>
      <a:spcAft>
        <a:spcPct val="0"/>
      </a:spcAft>
      <a:defRPr sz="9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5ADE7"/>
    <a:srgbClr val="65A7DD"/>
    <a:srgbClr val="BECEE5"/>
    <a:srgbClr val="0D2041"/>
    <a:srgbClr val="9BADE3"/>
    <a:srgbClr val="5B7EA2"/>
    <a:srgbClr val="011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629" autoAdjust="0"/>
  </p:normalViewPr>
  <p:slideViewPr>
    <p:cSldViewPr>
      <p:cViewPr varScale="1">
        <p:scale>
          <a:sx n="124" d="100"/>
          <a:sy n="124" d="100"/>
        </p:scale>
        <p:origin x="1280" y="176"/>
      </p:cViewPr>
      <p:guideLst>
        <p:guide orient="horz" pos="2160"/>
        <p:guide pos="2880"/>
      </p:guideLst>
    </p:cSldViewPr>
  </p:slideViewPr>
  <p:outlineViewPr>
    <p:cViewPr>
      <p:scale>
        <a:sx n="33" d="100"/>
        <a:sy n="33" d="100"/>
      </p:scale>
      <p:origin x="0" y="147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2391A-E100-4276-B337-84558C23014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93420BB-CA17-4136-B72D-2D9C00C94D88}">
      <dgm:prSet phldrT="[Text]"/>
      <dgm:spPr/>
      <dgm:t>
        <a:bodyPr/>
        <a:lstStyle/>
        <a:p>
          <a:r>
            <a:rPr lang="en-US" dirty="0">
              <a:solidFill>
                <a:schemeClr val="bg2">
                  <a:lumMod val="50000"/>
                </a:schemeClr>
              </a:solidFill>
            </a:rPr>
            <a:t>Property </a:t>
          </a:r>
        </a:p>
      </dgm:t>
    </dgm:pt>
    <dgm:pt modelId="{6DE76A43-C3F1-441B-8D9C-10CE5781078C}" type="parTrans" cxnId="{8F85E1AA-C387-4BC8-998D-586065DFF210}">
      <dgm:prSet/>
      <dgm:spPr/>
      <dgm:t>
        <a:bodyPr/>
        <a:lstStyle/>
        <a:p>
          <a:endParaRPr lang="en-US"/>
        </a:p>
      </dgm:t>
    </dgm:pt>
    <dgm:pt modelId="{85E1D19F-571E-4D97-8057-2FE4FD7F38C0}" type="sibTrans" cxnId="{8F85E1AA-C387-4BC8-998D-586065DFF210}">
      <dgm:prSet/>
      <dgm:spPr/>
      <dgm:t>
        <a:bodyPr/>
        <a:lstStyle/>
        <a:p>
          <a:endParaRPr lang="en-US"/>
        </a:p>
      </dgm:t>
    </dgm:pt>
    <dgm:pt modelId="{F6E214B3-B251-406C-ABC1-73B5E4699803}">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Age: Post 2000</a:t>
          </a:r>
        </a:p>
      </dgm:t>
    </dgm:pt>
    <dgm:pt modelId="{A983CC45-F22E-4B76-98A3-126C8A58F10F}" type="parTrans" cxnId="{F86ACD65-2983-4D05-959D-1EF0A5EB91C9}">
      <dgm:prSet/>
      <dgm:spPr/>
      <dgm:t>
        <a:bodyPr/>
        <a:lstStyle/>
        <a:p>
          <a:endParaRPr lang="en-US"/>
        </a:p>
      </dgm:t>
    </dgm:pt>
    <dgm:pt modelId="{84F2B4D9-9C4A-4885-B1D6-D2243AF8B69B}" type="sibTrans" cxnId="{F86ACD65-2983-4D05-959D-1EF0A5EB91C9}">
      <dgm:prSet/>
      <dgm:spPr/>
      <dgm:t>
        <a:bodyPr/>
        <a:lstStyle/>
        <a:p>
          <a:endParaRPr lang="en-US"/>
        </a:p>
      </dgm:t>
    </dgm:pt>
    <dgm:pt modelId="{30CE0605-319B-45C1-88E9-4B1CFE2F69EA}">
      <dgm:prSet phldrT="[Text]"/>
      <dgm:spPr/>
      <dgm:t>
        <a:bodyPr/>
        <a:lstStyle/>
        <a:p>
          <a:r>
            <a:rPr lang="en-US" dirty="0">
              <a:solidFill>
                <a:schemeClr val="bg2">
                  <a:lumMod val="50000"/>
                </a:schemeClr>
              </a:solidFill>
            </a:rPr>
            <a:t>Location </a:t>
          </a:r>
        </a:p>
      </dgm:t>
    </dgm:pt>
    <dgm:pt modelId="{F3B408EE-7044-4A91-965F-7B90B317897C}" type="parTrans" cxnId="{F9DA673E-F19D-4976-8C78-5C88FE605F12}">
      <dgm:prSet/>
      <dgm:spPr/>
      <dgm:t>
        <a:bodyPr/>
        <a:lstStyle/>
        <a:p>
          <a:endParaRPr lang="en-US"/>
        </a:p>
      </dgm:t>
    </dgm:pt>
    <dgm:pt modelId="{6959B35A-D319-498A-A055-1EBBBEB8F970}" type="sibTrans" cxnId="{F9DA673E-F19D-4976-8C78-5C88FE605F12}">
      <dgm:prSet/>
      <dgm:spPr/>
      <dgm:t>
        <a:bodyPr/>
        <a:lstStyle/>
        <a:p>
          <a:endParaRPr lang="en-US"/>
        </a:p>
      </dgm:t>
    </dgm:pt>
    <dgm:pt modelId="{65529EEE-5C1A-404A-9FED-E9F929B5DCA8}">
      <dgm:prSet phldrT="[Text]" custT="1"/>
      <dgm:spPr>
        <a:solidFill>
          <a:schemeClr val="bg1"/>
        </a:solidFill>
        <a:ln>
          <a:solidFill>
            <a:srgbClr val="336699"/>
          </a:solidFill>
        </a:ln>
      </dgm:spPr>
      <dgm:t>
        <a:bodyPr/>
        <a:lstStyle/>
        <a:p>
          <a:pPr>
            <a:spcAft>
              <a:spcPts val="150"/>
            </a:spcAf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Secondary or tertiary markets</a:t>
          </a:r>
        </a:p>
      </dgm:t>
    </dgm:pt>
    <dgm:pt modelId="{0F1CD812-6ACE-4CB1-BDC7-EA1CC7699394}" type="parTrans" cxnId="{7A515304-BC4E-45D9-AAFF-FFB22952B115}">
      <dgm:prSet/>
      <dgm:spPr/>
      <dgm:t>
        <a:bodyPr/>
        <a:lstStyle/>
        <a:p>
          <a:endParaRPr lang="en-US"/>
        </a:p>
      </dgm:t>
    </dgm:pt>
    <dgm:pt modelId="{BB68A014-45FD-47D3-8640-57DF6298E5BD}" type="sibTrans" cxnId="{7A515304-BC4E-45D9-AAFF-FFB22952B115}">
      <dgm:prSet/>
      <dgm:spPr/>
      <dgm:t>
        <a:bodyPr/>
        <a:lstStyle/>
        <a:p>
          <a:endParaRPr lang="en-US"/>
        </a:p>
      </dgm:t>
    </dgm:pt>
    <dgm:pt modelId="{69D29F45-B628-44E2-B83F-97FD3695779B}">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Growing population</a:t>
          </a:r>
        </a:p>
      </dgm:t>
    </dgm:pt>
    <dgm:pt modelId="{9E5222C8-0ACF-48E7-B787-ACEAA4CA71C7}" type="parTrans" cxnId="{47A0BBD0-7A8C-4ED9-A485-BC8CBEFAD396}">
      <dgm:prSet/>
      <dgm:spPr/>
      <dgm:t>
        <a:bodyPr/>
        <a:lstStyle/>
        <a:p>
          <a:endParaRPr lang="en-US"/>
        </a:p>
      </dgm:t>
    </dgm:pt>
    <dgm:pt modelId="{5D13C260-9B2E-4E3B-BD33-AF2AD2B874F4}" type="sibTrans" cxnId="{47A0BBD0-7A8C-4ED9-A485-BC8CBEFAD396}">
      <dgm:prSet/>
      <dgm:spPr/>
      <dgm:t>
        <a:bodyPr/>
        <a:lstStyle/>
        <a:p>
          <a:endParaRPr lang="en-US"/>
        </a:p>
      </dgm:t>
    </dgm:pt>
    <dgm:pt modelId="{9CC16020-E921-46A8-BD24-4E1EC09725BE}">
      <dgm:prSet phldrT="[Text]"/>
      <dgm:spPr/>
      <dgm:t>
        <a:bodyPr/>
        <a:lstStyle/>
        <a:p>
          <a:r>
            <a:rPr lang="en-US" dirty="0">
              <a:solidFill>
                <a:schemeClr val="bg2">
                  <a:lumMod val="50000"/>
                </a:schemeClr>
              </a:solidFill>
            </a:rPr>
            <a:t>Tenants</a:t>
          </a:r>
        </a:p>
      </dgm:t>
    </dgm:pt>
    <dgm:pt modelId="{A8B6CE78-3C63-466C-B112-9857E5207B47}" type="parTrans" cxnId="{49F8D1E3-E17C-4090-9E5B-9B62637BCC1C}">
      <dgm:prSet/>
      <dgm:spPr/>
      <dgm:t>
        <a:bodyPr/>
        <a:lstStyle/>
        <a:p>
          <a:endParaRPr lang="en-US"/>
        </a:p>
      </dgm:t>
    </dgm:pt>
    <dgm:pt modelId="{016173ED-8400-4399-8BB0-338DF511CDF9}" type="sibTrans" cxnId="{49F8D1E3-E17C-4090-9E5B-9B62637BCC1C}">
      <dgm:prSet/>
      <dgm:spPr/>
      <dgm:t>
        <a:bodyPr/>
        <a:lstStyle/>
        <a:p>
          <a:endParaRPr lang="en-US"/>
        </a:p>
      </dgm:t>
    </dgm:pt>
    <dgm:pt modelId="{54D1A5D8-48D6-4798-9915-F63FCD52C758}">
      <dgm:prSet phldrT="[Text]" custT="1"/>
      <dgm:spPr>
        <a:noFill/>
        <a:ln>
          <a:solidFill>
            <a:srgbClr val="336699"/>
          </a:solidFill>
        </a:ln>
      </dgm:spPr>
      <dgm:t>
        <a:bodyPr/>
        <a:lstStyle/>
        <a:p>
          <a:pPr marL="114300" lvl="1" indent="0" algn="l" defTabSz="622300">
            <a:lnSpc>
              <a:spcPct val="90000"/>
            </a:lnSpc>
            <a:spcBef>
              <a:spcPct val="0"/>
            </a:spcBef>
            <a:spcAft>
              <a:spcPct val="15000"/>
            </a:spcAft>
          </a:pPr>
          <a:endParaRPr lang="en-US" sz="1400" kern="1200" dirty="0">
            <a:solidFill>
              <a:schemeClr val="bg2">
                <a:lumMod val="75000"/>
              </a:schemeClr>
            </a:solidFill>
          </a:endParaRPr>
        </a:p>
      </dgm:t>
    </dgm:pt>
    <dgm:pt modelId="{E3CD8295-6D41-4389-964C-57EB15F5A990}" type="parTrans" cxnId="{0CAB81AB-B8B8-4372-9C32-AB5358100E69}">
      <dgm:prSet/>
      <dgm:spPr/>
      <dgm:t>
        <a:bodyPr/>
        <a:lstStyle/>
        <a:p>
          <a:endParaRPr lang="en-US"/>
        </a:p>
      </dgm:t>
    </dgm:pt>
    <dgm:pt modelId="{4FF51B17-D497-465E-9E48-7ACA686A5A06}" type="sibTrans" cxnId="{0CAB81AB-B8B8-4372-9C32-AB5358100E69}">
      <dgm:prSet/>
      <dgm:spPr/>
      <dgm:t>
        <a:bodyPr/>
        <a:lstStyle/>
        <a:p>
          <a:endParaRPr lang="en-US"/>
        </a:p>
      </dgm:t>
    </dgm:pt>
    <dgm:pt modelId="{070DD56B-919E-4B7A-A42D-8487FC76DC4C}">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Below replacement cost pricing</a:t>
          </a:r>
        </a:p>
      </dgm:t>
    </dgm:pt>
    <dgm:pt modelId="{11949DBB-BB51-463B-8A99-0DB2DCE8EFCB}" type="parTrans" cxnId="{80082334-40C4-46DA-8B59-71FE3FDD9529}">
      <dgm:prSet/>
      <dgm:spPr/>
      <dgm:t>
        <a:bodyPr/>
        <a:lstStyle/>
        <a:p>
          <a:endParaRPr lang="en-US"/>
        </a:p>
      </dgm:t>
    </dgm:pt>
    <dgm:pt modelId="{7798937F-1CDC-4E2D-A5FB-D98967E0EDF9}" type="sibTrans" cxnId="{80082334-40C4-46DA-8B59-71FE3FDD9529}">
      <dgm:prSet/>
      <dgm:spPr/>
      <dgm:t>
        <a:bodyPr/>
        <a:lstStyle/>
        <a:p>
          <a:endParaRPr lang="en-US"/>
        </a:p>
      </dgm:t>
    </dgm:pt>
    <dgm:pt modelId="{EE778ACF-B840-4087-ACE0-B82B50EC7CD7}">
      <dgm:prSet phldrT="[Text]" custT="1"/>
      <dgm:spPr>
        <a:noFill/>
        <a:ln>
          <a:solidFill>
            <a:srgbClr val="336699"/>
          </a:solidFill>
        </a:ln>
      </dgm:spPr>
      <dgm:t>
        <a:bodyPr/>
        <a:lstStyle/>
        <a:p>
          <a:pPr marL="114300" lvl="1" indent="0" algn="l" defTabSz="622300">
            <a:lnSpc>
              <a:spcPct val="90000"/>
            </a:lnSpc>
            <a:spcBef>
              <a:spcPct val="0"/>
            </a:spcBef>
            <a:spcAft>
              <a:spcPct val="15000"/>
            </a:spcAft>
          </a:pPr>
          <a:endParaRPr lang="en-US" sz="1400" kern="1200" dirty="0">
            <a:solidFill>
              <a:schemeClr val="bg2">
                <a:lumMod val="75000"/>
              </a:schemeClr>
            </a:solidFill>
          </a:endParaRPr>
        </a:p>
      </dgm:t>
    </dgm:pt>
    <dgm:pt modelId="{52A940E7-05D3-4ED2-BE4D-5A557A5371DE}" type="parTrans" cxnId="{56AF33CF-A2FB-4AB8-9BAC-0A3ACF3CBE68}">
      <dgm:prSet/>
      <dgm:spPr/>
      <dgm:t>
        <a:bodyPr/>
        <a:lstStyle/>
        <a:p>
          <a:endParaRPr lang="en-US"/>
        </a:p>
      </dgm:t>
    </dgm:pt>
    <dgm:pt modelId="{C1ACC7D8-8CEC-4641-9537-D188AA5E46BA}" type="sibTrans" cxnId="{56AF33CF-A2FB-4AB8-9BAC-0A3ACF3CBE68}">
      <dgm:prSet/>
      <dgm:spPr/>
      <dgm:t>
        <a:bodyPr/>
        <a:lstStyle/>
        <a:p>
          <a:endParaRPr lang="en-US"/>
        </a:p>
      </dgm:t>
    </dgm:pt>
    <dgm:pt modelId="{531097A0-8DBA-4408-BC15-688EBE1220CC}">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Arial"/>
            <a:ea typeface="+mn-ea"/>
            <a:cs typeface="+mn-cs"/>
          </a:endParaRPr>
        </a:p>
      </dgm:t>
    </dgm:pt>
    <dgm:pt modelId="{143E91B5-52E2-4609-9C27-88F8786D7DAB}" type="parTrans" cxnId="{3B2C500C-54CF-4F10-AD0A-9B2EA3108BF3}">
      <dgm:prSet/>
      <dgm:spPr/>
      <dgm:t>
        <a:bodyPr/>
        <a:lstStyle/>
        <a:p>
          <a:endParaRPr lang="en-US"/>
        </a:p>
      </dgm:t>
    </dgm:pt>
    <dgm:pt modelId="{159922F9-A459-4149-8441-5F03A7063F8A}" type="sibTrans" cxnId="{3B2C500C-54CF-4F10-AD0A-9B2EA3108BF3}">
      <dgm:prSet/>
      <dgm:spPr/>
      <dgm:t>
        <a:bodyPr/>
        <a:lstStyle/>
        <a:p>
          <a:endParaRPr lang="en-US"/>
        </a:p>
      </dgm:t>
    </dgm:pt>
    <dgm:pt modelId="{A2EAA7F0-CA7D-46BA-9083-8E69E285728F}">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Potential to add value</a:t>
          </a:r>
        </a:p>
      </dgm:t>
    </dgm:pt>
    <dgm:pt modelId="{2AA664AE-5182-46E0-BB87-37BAEC622DDE}" type="parTrans" cxnId="{8BE07CC5-7B3F-40EC-A136-379F5FFEA857}">
      <dgm:prSet/>
      <dgm:spPr/>
      <dgm:t>
        <a:bodyPr/>
        <a:lstStyle/>
        <a:p>
          <a:endParaRPr lang="en-US"/>
        </a:p>
      </dgm:t>
    </dgm:pt>
    <dgm:pt modelId="{BFBC3016-D72A-4402-BB66-0E7DC3BE445E}" type="sibTrans" cxnId="{8BE07CC5-7B3F-40EC-A136-379F5FFEA857}">
      <dgm:prSet/>
      <dgm:spPr/>
      <dgm:t>
        <a:bodyPr/>
        <a:lstStyle/>
        <a:p>
          <a:endParaRPr lang="en-US"/>
        </a:p>
      </dgm:t>
    </dgm:pt>
    <dgm:pt modelId="{10041167-F4F3-4077-822B-626EE4A0F6A1}">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Class A-/B+</a:t>
          </a:r>
        </a:p>
      </dgm:t>
    </dgm:pt>
    <dgm:pt modelId="{B11EFE02-0FF3-4CB1-9D4D-534FC5501E6F}" type="parTrans" cxnId="{C54A4E56-8F46-4AD0-9ADC-58ED0C0A81BC}">
      <dgm:prSet/>
      <dgm:spPr/>
      <dgm:t>
        <a:bodyPr/>
        <a:lstStyle/>
        <a:p>
          <a:endParaRPr lang="en-US"/>
        </a:p>
      </dgm:t>
    </dgm:pt>
    <dgm:pt modelId="{C308DBF4-F8EA-4B25-B2EC-6333E3780371}" type="sibTrans" cxnId="{C54A4E56-8F46-4AD0-9ADC-58ED0C0A81BC}">
      <dgm:prSet/>
      <dgm:spPr/>
      <dgm:t>
        <a:bodyPr/>
        <a:lstStyle/>
        <a:p>
          <a:endParaRPr lang="en-US"/>
        </a:p>
      </dgm:t>
    </dgm:pt>
    <dgm:pt modelId="{A332E446-64ED-4F54-A853-A689A3F1BEBA}">
      <dgm:prSet phldrT="[Text]" custT="1"/>
      <dgm:spPr>
        <a:solidFill>
          <a:schemeClr val="bg1"/>
        </a:solidFill>
        <a:ln>
          <a:solidFill>
            <a:srgbClr val="336699"/>
          </a:solidFill>
        </a:ln>
      </dgm:spPr>
      <dgm:t>
        <a:bodyPr/>
        <a:lstStyle/>
        <a:p>
          <a:pPr>
            <a:spcAft>
              <a:spcPct val="15000"/>
            </a:spcAft>
          </a:pPr>
          <a:endParaRPr lang="en-US" sz="1400" kern="1200" dirty="0">
            <a:solidFill>
              <a:srgbClr val="808080">
                <a:lumMod val="75000"/>
              </a:srgbClr>
            </a:solidFill>
            <a:latin typeface="Arial"/>
            <a:ea typeface="+mn-ea"/>
            <a:cs typeface="+mn-cs"/>
          </a:endParaRPr>
        </a:p>
      </dgm:t>
    </dgm:pt>
    <dgm:pt modelId="{C41867DC-6061-4523-A408-EF18C112B654}" type="parTrans" cxnId="{AEA106F2-E9B8-4263-BBBA-994B5CCDFE99}">
      <dgm:prSet/>
      <dgm:spPr/>
      <dgm:t>
        <a:bodyPr/>
        <a:lstStyle/>
        <a:p>
          <a:endParaRPr lang="en-US"/>
        </a:p>
      </dgm:t>
    </dgm:pt>
    <dgm:pt modelId="{737A6B21-8447-472F-8FF6-71E6582ACE6D}" type="sibTrans" cxnId="{AEA106F2-E9B8-4263-BBBA-994B5CCDFE99}">
      <dgm:prSet/>
      <dgm:spPr/>
      <dgm:t>
        <a:bodyPr/>
        <a:lstStyle/>
        <a:p>
          <a:endParaRPr lang="en-US"/>
        </a:p>
      </dgm:t>
    </dgm:pt>
    <dgm:pt modelId="{CF446D80-A416-4B3B-8606-4EBA72B3B825}">
      <dgm:prSet phldrT="[Text]" custT="1"/>
      <dgm:spPr>
        <a:solidFill>
          <a:schemeClr val="bg1"/>
        </a:solidFill>
        <a:ln>
          <a:solidFill>
            <a:srgbClr val="336699"/>
          </a:solidFill>
        </a:ln>
      </dgm:spPr>
      <dgm:t>
        <a:bodyPr/>
        <a:lstStyle/>
        <a:p>
          <a:pPr>
            <a:spcAft>
              <a:spcPct val="15000"/>
            </a:spcAft>
          </a:pPr>
          <a:endParaRPr lang="en-US" sz="1400" kern="1200" dirty="0">
            <a:solidFill>
              <a:srgbClr val="808080">
                <a:lumMod val="75000"/>
              </a:srgbClr>
            </a:solidFill>
            <a:latin typeface="Arial"/>
            <a:ea typeface="+mn-ea"/>
            <a:cs typeface="+mn-cs"/>
          </a:endParaRPr>
        </a:p>
      </dgm:t>
    </dgm:pt>
    <dgm:pt modelId="{7D28F440-B60A-4E34-BDE3-08EA544A7744}" type="parTrans" cxnId="{B5CBC780-4901-466D-B992-68E06883F3C0}">
      <dgm:prSet/>
      <dgm:spPr/>
      <dgm:t>
        <a:bodyPr/>
        <a:lstStyle/>
        <a:p>
          <a:endParaRPr lang="en-US"/>
        </a:p>
      </dgm:t>
    </dgm:pt>
    <dgm:pt modelId="{2A81F65F-4BC4-4553-9A57-FFC7207E465A}" type="sibTrans" cxnId="{B5CBC780-4901-466D-B992-68E06883F3C0}">
      <dgm:prSet/>
      <dgm:spPr/>
      <dgm:t>
        <a:bodyPr/>
        <a:lstStyle/>
        <a:p>
          <a:endParaRPr lang="en-US"/>
        </a:p>
      </dgm:t>
    </dgm:pt>
    <dgm:pt modelId="{40E4047E-C85A-43E7-B90C-97894A254EC7}">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Growing employment</a:t>
          </a:r>
        </a:p>
      </dgm:t>
    </dgm:pt>
    <dgm:pt modelId="{03F2FB07-E185-414E-9202-56A21E5E48F7}" type="parTrans" cxnId="{B55EB507-8819-460C-8BF8-2BF9C586BE9F}">
      <dgm:prSet/>
      <dgm:spPr/>
      <dgm:t>
        <a:bodyPr/>
        <a:lstStyle/>
        <a:p>
          <a:endParaRPr lang="en-US"/>
        </a:p>
      </dgm:t>
    </dgm:pt>
    <dgm:pt modelId="{18DBDA62-4FCD-4F65-AEDA-091781A4C966}" type="sibTrans" cxnId="{B55EB507-8819-460C-8BF8-2BF9C586BE9F}">
      <dgm:prSet/>
      <dgm:spPr/>
      <dgm:t>
        <a:bodyPr/>
        <a:lstStyle/>
        <a:p>
          <a:endParaRPr lang="en-US"/>
        </a:p>
      </dgm:t>
    </dgm:pt>
    <dgm:pt modelId="{1D3D8276-9D5E-45B6-AA7B-152EDD42AB4D}">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Proximity to universities, hospitals and major employers</a:t>
          </a:r>
        </a:p>
      </dgm:t>
    </dgm:pt>
    <dgm:pt modelId="{CC4E399D-B8C4-4DA8-932B-8AA84B340915}" type="parTrans" cxnId="{42B64223-C71B-42F0-9E1E-7D5F32560E5F}">
      <dgm:prSet/>
      <dgm:spPr/>
      <dgm:t>
        <a:bodyPr/>
        <a:lstStyle/>
        <a:p>
          <a:endParaRPr lang="en-US"/>
        </a:p>
      </dgm:t>
    </dgm:pt>
    <dgm:pt modelId="{4E5466CF-31BC-4429-BEF1-75F4F277B12F}" type="sibTrans" cxnId="{42B64223-C71B-42F0-9E1E-7D5F32560E5F}">
      <dgm:prSet/>
      <dgm:spPr/>
      <dgm:t>
        <a:bodyPr/>
        <a:lstStyle/>
        <a:p>
          <a:endParaRPr lang="en-US"/>
        </a:p>
      </dgm:t>
    </dgm:pt>
    <dgm:pt modelId="{CAEADE5D-23D4-4B7D-8E01-610AF7A262F6}">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Easy highway access</a:t>
          </a:r>
        </a:p>
      </dgm:t>
    </dgm:pt>
    <dgm:pt modelId="{C5180C26-20DA-407E-A74C-82B2723D25D0}" type="parTrans" cxnId="{D1E5D8D7-2BB4-48AE-B597-5371AE01073B}">
      <dgm:prSet/>
      <dgm:spPr/>
      <dgm:t>
        <a:bodyPr/>
        <a:lstStyle/>
        <a:p>
          <a:endParaRPr lang="en-US"/>
        </a:p>
      </dgm:t>
    </dgm:pt>
    <dgm:pt modelId="{49D1459D-B8F9-49B2-9A47-AE41A4610AD7}" type="sibTrans" cxnId="{D1E5D8D7-2BB4-48AE-B597-5371AE01073B}">
      <dgm:prSet/>
      <dgm:spPr/>
      <dgm:t>
        <a:bodyPr/>
        <a:lstStyle/>
        <a:p>
          <a:endParaRPr lang="en-US"/>
        </a:p>
      </dgm:t>
    </dgm:pt>
    <dgm:pt modelId="{2FF48B98-FEFB-47CB-AD42-5DD8CE4EC8DC}">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D02652C2-2436-408C-97C5-66AFBFE24533}" type="parTrans" cxnId="{CE11A4A3-A304-4007-A661-BF706E0C7D8F}">
      <dgm:prSet/>
      <dgm:spPr/>
      <dgm:t>
        <a:bodyPr/>
        <a:lstStyle/>
        <a:p>
          <a:endParaRPr lang="en-US"/>
        </a:p>
      </dgm:t>
    </dgm:pt>
    <dgm:pt modelId="{489A883A-AA4D-40D8-B89E-08B733817A62}" type="sibTrans" cxnId="{CE11A4A3-A304-4007-A661-BF706E0C7D8F}">
      <dgm:prSet/>
      <dgm:spPr/>
      <dgm:t>
        <a:bodyPr/>
        <a:lstStyle/>
        <a:p>
          <a:endParaRPr lang="en-US"/>
        </a:p>
      </dgm:t>
    </dgm:pt>
    <dgm:pt modelId="{2C7D13D1-3798-4E65-BECF-F88B34616DE2}">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C3DFC6D9-FE4A-4940-96FF-89F6A0582153}" type="parTrans" cxnId="{FE5BCBE9-0C6F-4B2F-8C22-252D0F000D43}">
      <dgm:prSet/>
      <dgm:spPr/>
      <dgm:t>
        <a:bodyPr/>
        <a:lstStyle/>
        <a:p>
          <a:endParaRPr lang="en-US"/>
        </a:p>
      </dgm:t>
    </dgm:pt>
    <dgm:pt modelId="{F35CA48B-20E9-4507-92C7-8A1982496FA5}" type="sibTrans" cxnId="{FE5BCBE9-0C6F-4B2F-8C22-252D0F000D43}">
      <dgm:prSet/>
      <dgm:spPr/>
      <dgm:t>
        <a:bodyPr/>
        <a:lstStyle/>
        <a:p>
          <a:endParaRPr lang="en-US"/>
        </a:p>
      </dgm:t>
    </dgm:pt>
    <dgm:pt modelId="{6B25A7F6-8B35-4A66-94FC-15D2D6A70245}">
      <dgm:prSet phldrT="[Text]" custT="1"/>
      <dgm:spPr>
        <a:solidFill>
          <a:schemeClr val="bg1"/>
        </a:solidFill>
        <a:ln>
          <a:solidFill>
            <a:srgbClr val="336699"/>
          </a:solidFill>
        </a:ln>
      </dgm:spPr>
      <dgm:t>
        <a:bodyPr/>
        <a:lstStyle/>
        <a:p>
          <a:pPr>
            <a:spcAft>
              <a:spcPts val="150"/>
            </a:spcAft>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E2793D14-A16D-4AF6-8F73-4138DA623120}" type="parTrans" cxnId="{4B30F489-DA24-4802-A543-EE773EB59CE1}">
      <dgm:prSet/>
      <dgm:spPr/>
      <dgm:t>
        <a:bodyPr/>
        <a:lstStyle/>
        <a:p>
          <a:endParaRPr lang="en-US"/>
        </a:p>
      </dgm:t>
    </dgm:pt>
    <dgm:pt modelId="{BB75AF3C-A913-4F83-8178-11D05AEEDD00}" type="sibTrans" cxnId="{4B30F489-DA24-4802-A543-EE773EB59CE1}">
      <dgm:prSet/>
      <dgm:spPr/>
      <dgm:t>
        <a:bodyPr/>
        <a:lstStyle/>
        <a:p>
          <a:endParaRPr lang="en-US"/>
        </a:p>
      </dgm:t>
    </dgm:pt>
    <dgm:pt modelId="{49E43EBA-B20D-4B2C-BD92-DE971C1F05CA}">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16C3CD30-44E4-468D-B27A-7B831B3137A4}" type="parTrans" cxnId="{D2E30C69-266E-4F0C-A5F4-CAD2DA2E7668}">
      <dgm:prSet/>
      <dgm:spPr/>
      <dgm:t>
        <a:bodyPr/>
        <a:lstStyle/>
        <a:p>
          <a:endParaRPr lang="en-US"/>
        </a:p>
      </dgm:t>
    </dgm:pt>
    <dgm:pt modelId="{C3709B20-902A-4ADF-92DA-8069872DA2EA}" type="sibTrans" cxnId="{D2E30C69-266E-4F0C-A5F4-CAD2DA2E7668}">
      <dgm:prSet/>
      <dgm:spPr/>
      <dgm:t>
        <a:bodyPr/>
        <a:lstStyle/>
        <a:p>
          <a:endParaRPr lang="en-US"/>
        </a:p>
      </dgm:t>
    </dgm:pt>
    <dgm:pt modelId="{4E15B330-190A-46FD-ABDB-1D397C747806}">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5FE78E23-1A46-4A90-A483-2D92E314C542}" type="parTrans" cxnId="{587D48DB-213F-40DC-B03A-ACEBDE81AE6E}">
      <dgm:prSet/>
      <dgm:spPr/>
      <dgm:t>
        <a:bodyPr/>
        <a:lstStyle/>
        <a:p>
          <a:endParaRPr lang="en-US"/>
        </a:p>
      </dgm:t>
    </dgm:pt>
    <dgm:pt modelId="{E95E2DB1-2254-4AB5-B883-3FC1ACA8E178}" type="sibTrans" cxnId="{587D48DB-213F-40DC-B03A-ACEBDE81AE6E}">
      <dgm:prSet/>
      <dgm:spPr/>
      <dgm:t>
        <a:bodyPr/>
        <a:lstStyle/>
        <a:p>
          <a:endParaRPr lang="en-US"/>
        </a:p>
      </dgm:t>
    </dgm:pt>
    <dgm:pt modelId="{69BA144E-CDFD-4666-A247-1D2808502A76}">
      <dgm:prSet phldrT="[Text]" custT="1"/>
      <dgm:spPr>
        <a:solidFill>
          <a:schemeClr val="bg1"/>
        </a:solidFill>
        <a:ln>
          <a:solidFill>
            <a:srgbClr val="336699"/>
          </a:solidFill>
        </a:ln>
      </dgm:spPr>
      <dgm:t>
        <a:bodyPr/>
        <a:lstStyle/>
        <a:p>
          <a:pPr>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E090DACD-FC99-4576-8E35-80EADD8E9BB9}" type="parTrans" cxnId="{56D88122-CF9F-4D62-BD84-79D42FFC3316}">
      <dgm:prSet/>
      <dgm:spPr/>
      <dgm:t>
        <a:bodyPr/>
        <a:lstStyle/>
        <a:p>
          <a:endParaRPr lang="en-US"/>
        </a:p>
      </dgm:t>
    </dgm:pt>
    <dgm:pt modelId="{F7BF0C77-44FD-4F6B-9C03-B5EB785E51B0}" type="sibTrans" cxnId="{56D88122-CF9F-4D62-BD84-79D42FFC3316}">
      <dgm:prSet/>
      <dgm:spPr/>
      <dgm:t>
        <a:bodyPr/>
        <a:lstStyle/>
        <a:p>
          <a:endParaRPr lang="en-US"/>
        </a:p>
      </dgm:t>
    </dgm:pt>
    <dgm:pt modelId="{0AC60CDD-032E-4CD1-AE84-B6A21C57A2EF}">
      <dgm:prSet phldrT="[Text]" custT="1"/>
      <dgm:spPr>
        <a:solidFill>
          <a:schemeClr val="bg1"/>
        </a:solidFill>
        <a:ln>
          <a:solidFill>
            <a:srgbClr val="336699"/>
          </a:solidFill>
        </a:ln>
      </dgm:spPr>
      <dgm:t>
        <a:bodyPr/>
        <a:lstStyle/>
        <a:p>
          <a:pPr>
            <a:spcAft>
              <a:spcPts val="150"/>
            </a:spcAft>
          </a:pPr>
          <a:endParaRPr lang="en-US" sz="1400" kern="1200" dirty="0">
            <a:solidFill>
              <a:srgbClr val="808080">
                <a:lumMod val="75000"/>
              </a:srgbClr>
            </a:solidFill>
            <a:latin typeface="Arial"/>
            <a:ea typeface="+mn-ea"/>
            <a:cs typeface="+mn-cs"/>
          </a:endParaRPr>
        </a:p>
      </dgm:t>
    </dgm:pt>
    <dgm:pt modelId="{CEF227D0-81B3-4F24-9305-041FB36C5CAC}" type="parTrans" cxnId="{80DFB071-BE79-4406-8231-8BDFCB377345}">
      <dgm:prSet/>
      <dgm:spPr/>
      <dgm:t>
        <a:bodyPr/>
        <a:lstStyle/>
        <a:p>
          <a:endParaRPr lang="en-US"/>
        </a:p>
      </dgm:t>
    </dgm:pt>
    <dgm:pt modelId="{D4ED222E-CA37-4253-ABB2-EB4758AE8A13}" type="sibTrans" cxnId="{80DFB071-BE79-4406-8231-8BDFCB377345}">
      <dgm:prSet/>
      <dgm:spPr/>
      <dgm:t>
        <a:bodyPr/>
        <a:lstStyle/>
        <a:p>
          <a:endParaRPr lang="en-US"/>
        </a:p>
      </dgm:t>
    </dgm:pt>
    <dgm:pt modelId="{221210D0-5944-494E-BD75-711155A73C4B}">
      <dgm:prSet phldrT="[Text]" custT="1"/>
      <dgm:spPr>
        <a:solidFill>
          <a:schemeClr val="bg1"/>
        </a:solidFill>
        <a:ln>
          <a:solidFill>
            <a:srgbClr val="336699"/>
          </a:solidFill>
        </a:ln>
      </dgm:spPr>
      <dgm:t>
        <a:bodyPr/>
        <a:lstStyle/>
        <a:p>
          <a:pPr marL="119063" lvl="1" indent="-119063" algn="l" defTabSz="622300">
            <a:lnSpc>
              <a:spcPct val="90000"/>
            </a:lnSpc>
            <a:spcBef>
              <a:spcPct val="0"/>
            </a:spcBef>
            <a:spcAft>
              <a:spcPts val="150"/>
            </a:spcAft>
            <a:buFont typeface="Arial" panose="020B0604020202020204" pitchFamily="34" charset="0"/>
            <a:buChar char="•"/>
            <a:tabLst/>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4F67C7EB-FA0C-8B49-BB01-FA752795C91D}" type="parTrans" cxnId="{46D3886F-8483-D64A-BB4F-9204949712DD}">
      <dgm:prSet/>
      <dgm:spPr/>
      <dgm:t>
        <a:bodyPr/>
        <a:lstStyle/>
        <a:p>
          <a:endParaRPr lang="en-US"/>
        </a:p>
      </dgm:t>
    </dgm:pt>
    <dgm:pt modelId="{BADCC88E-6B39-0F46-AB43-1316F9CB8AF8}" type="sibTrans" cxnId="{46D3886F-8483-D64A-BB4F-9204949712DD}">
      <dgm:prSet/>
      <dgm:spPr/>
      <dgm:t>
        <a:bodyPr/>
        <a:lstStyle/>
        <a:p>
          <a:endParaRPr lang="en-US"/>
        </a:p>
      </dgm:t>
    </dgm:pt>
    <dgm:pt modelId="{E952F996-52AC-1947-A349-EF21F001CA5C}">
      <dgm:prSet phldrT="[Text]" custT="1"/>
      <dgm:spPr>
        <a:solidFill>
          <a:schemeClr val="bg1"/>
        </a:solidFill>
        <a:ln>
          <a:solidFill>
            <a:srgbClr val="336699"/>
          </a:solidFill>
        </a:ln>
      </dgm:spPr>
      <dgm:t>
        <a:bodyPr/>
        <a:lstStyle/>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Working        professionals</a:t>
          </a:r>
        </a:p>
      </dgm:t>
    </dgm:pt>
    <dgm:pt modelId="{D09ED2A3-251F-9A4D-B3E4-AEC685B26061}" type="sibTrans" cxnId="{13C27849-4A0A-3F46-A6E5-73E788480FE8}">
      <dgm:prSet/>
      <dgm:spPr/>
      <dgm:t>
        <a:bodyPr/>
        <a:lstStyle/>
        <a:p>
          <a:endParaRPr lang="en-US"/>
        </a:p>
      </dgm:t>
    </dgm:pt>
    <dgm:pt modelId="{24F4D786-2B8F-4D46-B5C3-1075D79D37B4}" type="parTrans" cxnId="{13C27849-4A0A-3F46-A6E5-73E788480FE8}">
      <dgm:prSet/>
      <dgm:spPr/>
      <dgm:t>
        <a:bodyPr/>
        <a:lstStyle/>
        <a:p>
          <a:endParaRPr lang="en-US"/>
        </a:p>
      </dgm:t>
    </dgm:pt>
    <dgm:pt modelId="{2997291E-EAF0-5A47-8E5C-5AD6F9F437C0}">
      <dgm:prSet phldrT="[Text]" custT="1"/>
      <dgm:spPr>
        <a:solidFill>
          <a:schemeClr val="bg1"/>
        </a:solidFill>
        <a:ln>
          <a:solidFill>
            <a:srgbClr val="336699"/>
          </a:solidFill>
        </a:ln>
      </dgm:spPr>
      <dgm:t>
        <a:bodyPr/>
        <a:lstStyle/>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Families</a:t>
          </a:r>
        </a:p>
      </dgm:t>
    </dgm:pt>
    <dgm:pt modelId="{74E72E3F-970F-9745-918D-429C16B5A87D}" type="parTrans" cxnId="{8F4BD4D6-AA50-F84E-8B59-E0D72AE8354B}">
      <dgm:prSet/>
      <dgm:spPr/>
      <dgm:t>
        <a:bodyPr/>
        <a:lstStyle/>
        <a:p>
          <a:endParaRPr lang="en-US"/>
        </a:p>
      </dgm:t>
    </dgm:pt>
    <dgm:pt modelId="{50039B28-1276-2F44-8822-CA11D77437B7}" type="sibTrans" cxnId="{8F4BD4D6-AA50-F84E-8B59-E0D72AE8354B}">
      <dgm:prSet/>
      <dgm:spPr/>
      <dgm:t>
        <a:bodyPr/>
        <a:lstStyle/>
        <a:p>
          <a:endParaRPr lang="en-US"/>
        </a:p>
      </dgm:t>
    </dgm:pt>
    <dgm:pt modelId="{F4C424F9-3406-F740-A0FC-B1E84398471E}">
      <dgm:prSet phldrT="[Text]" custT="1"/>
      <dgm:spPr>
        <a:solidFill>
          <a:schemeClr val="bg1"/>
        </a:solidFill>
        <a:ln>
          <a:solidFill>
            <a:srgbClr val="336699"/>
          </a:solidFill>
        </a:ln>
      </dgm:spPr>
      <dgm:t>
        <a:bodyPr/>
        <a:lstStyle/>
        <a:p>
          <a:pPr marL="119063" lvl="1" indent="-119063" algn="l" defTabSz="622300">
            <a:lnSpc>
              <a:spcPct val="90000"/>
            </a:lnSpc>
            <a:spcBef>
              <a:spcPct val="0"/>
            </a:spcBef>
            <a:spcAft>
              <a:spcPts val="150"/>
            </a:spcAft>
            <a:buFont typeface="Arial" panose="020B0604020202020204" pitchFamily="34" charset="0"/>
            <a:buChar char="•"/>
            <a:tabLst/>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279D6782-8A59-DB43-93C6-49EE6DDD05DD}" type="parTrans" cxnId="{1D37D822-CFA5-5C47-9E03-0AFD3882B6F6}">
      <dgm:prSet/>
      <dgm:spPr/>
      <dgm:t>
        <a:bodyPr/>
        <a:lstStyle/>
        <a:p>
          <a:endParaRPr lang="en-US"/>
        </a:p>
      </dgm:t>
    </dgm:pt>
    <dgm:pt modelId="{FD678EF0-406A-9D41-9D5D-F2F4261942A4}" type="sibTrans" cxnId="{1D37D822-CFA5-5C47-9E03-0AFD3882B6F6}">
      <dgm:prSet/>
      <dgm:spPr/>
      <dgm:t>
        <a:bodyPr/>
        <a:lstStyle/>
        <a:p>
          <a:endParaRPr lang="en-US"/>
        </a:p>
      </dgm:t>
    </dgm:pt>
    <dgm:pt modelId="{0108370C-A216-DB4E-B621-DED02794B187}">
      <dgm:prSet phldrT="[Text]" custT="1"/>
      <dgm:spPr>
        <a:solidFill>
          <a:schemeClr val="bg1"/>
        </a:solidFill>
        <a:ln>
          <a:solidFill>
            <a:srgbClr val="336699"/>
          </a:solidFill>
        </a:ln>
      </dgm:spPr>
      <dgm:t>
        <a:bodyPr/>
        <a:lstStyle/>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Diverse residents</a:t>
          </a:r>
        </a:p>
      </dgm:t>
    </dgm:pt>
    <dgm:pt modelId="{357DEAA9-DEE6-4D4C-B0F7-FEA44186B1B4}" type="sibTrans" cxnId="{C4B07DFB-CCD4-204A-A185-DCDF740B99C2}">
      <dgm:prSet/>
      <dgm:spPr/>
      <dgm:t>
        <a:bodyPr/>
        <a:lstStyle/>
        <a:p>
          <a:endParaRPr lang="en-US"/>
        </a:p>
      </dgm:t>
    </dgm:pt>
    <dgm:pt modelId="{B7341ACB-3847-7F47-A4E1-036F64136307}" type="parTrans" cxnId="{C4B07DFB-CCD4-204A-A185-DCDF740B99C2}">
      <dgm:prSet/>
      <dgm:spPr/>
      <dgm:t>
        <a:bodyPr/>
        <a:lstStyle/>
        <a:p>
          <a:endParaRPr lang="en-US"/>
        </a:p>
      </dgm:t>
    </dgm:pt>
    <dgm:pt modelId="{620876ED-C106-4A14-A3A9-2E9A1431D144}">
      <dgm:prSet phldrT="[Text]" custT="1"/>
      <dgm:spPr>
        <a:noFill/>
        <a:ln>
          <a:solidFill>
            <a:srgbClr val="336699"/>
          </a:solidFill>
        </a:ln>
      </dgm:spPr>
      <dgm:t>
        <a:bodyPr/>
        <a:lstStyle/>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dgm:t>
    </dgm:pt>
    <dgm:pt modelId="{4B5FB93A-D2FA-43A5-A708-3DB6FFAD4F35}" type="sibTrans" cxnId="{8F458011-0817-4DC6-B817-05694A981636}">
      <dgm:prSet/>
      <dgm:spPr/>
      <dgm:t>
        <a:bodyPr/>
        <a:lstStyle/>
        <a:p>
          <a:endParaRPr lang="en-US"/>
        </a:p>
      </dgm:t>
    </dgm:pt>
    <dgm:pt modelId="{509D096D-EBC8-41D3-83F7-08F12E065BE2}" type="parTrans" cxnId="{8F458011-0817-4DC6-B817-05694A981636}">
      <dgm:prSet/>
      <dgm:spPr/>
      <dgm:t>
        <a:bodyPr/>
        <a:lstStyle/>
        <a:p>
          <a:endParaRPr lang="en-US"/>
        </a:p>
      </dgm:t>
    </dgm:pt>
    <dgm:pt modelId="{F0FFEA81-4DBF-445C-A3C7-040E13C3D2A4}" type="pres">
      <dgm:prSet presAssocID="{E812391A-E100-4276-B337-84558C23014B}" presName="linearFlow" presStyleCnt="0">
        <dgm:presLayoutVars>
          <dgm:dir/>
          <dgm:animLvl val="lvl"/>
          <dgm:resizeHandles/>
        </dgm:presLayoutVars>
      </dgm:prSet>
      <dgm:spPr/>
    </dgm:pt>
    <dgm:pt modelId="{F938FB16-16DF-40DE-A9A1-DF36F976C24C}" type="pres">
      <dgm:prSet presAssocID="{793420BB-CA17-4136-B72D-2D9C00C94D88}" presName="compositeNode" presStyleCnt="0">
        <dgm:presLayoutVars>
          <dgm:bulletEnabled val="1"/>
        </dgm:presLayoutVars>
      </dgm:prSet>
      <dgm:spPr/>
    </dgm:pt>
    <dgm:pt modelId="{C514D71A-B093-4EEC-9A05-7D8CD7C85629}" type="pres">
      <dgm:prSet presAssocID="{793420BB-CA17-4136-B72D-2D9C00C94D88}" presName="image" presStyleLbl="fgImgPlace1" presStyleIdx="0" presStyleCnt="3" custScaleX="231417" custScaleY="183594" custLinFactNeighborX="33238" custLinFactNeighborY="-23338"/>
      <dgm:spPr>
        <a:blipFill>
          <a:blip xmlns:r="http://schemas.openxmlformats.org/officeDocument/2006/relationships" r:embed="rId1"/>
          <a:srcRect/>
          <a:stretch>
            <a:fillRect l="-3000" r="-3000"/>
          </a:stretch>
        </a:blipFill>
      </dgm:spPr>
    </dgm:pt>
    <dgm:pt modelId="{49653328-E838-423F-8123-999C0ABC7F7E}" type="pres">
      <dgm:prSet presAssocID="{793420BB-CA17-4136-B72D-2D9C00C94D88}" presName="childNode" presStyleLbl="node1" presStyleIdx="0" presStyleCnt="3" custScaleY="103905" custLinFactNeighborX="2385" custLinFactNeighborY="5320">
        <dgm:presLayoutVars>
          <dgm:bulletEnabled val="1"/>
        </dgm:presLayoutVars>
      </dgm:prSet>
      <dgm:spPr/>
    </dgm:pt>
    <dgm:pt modelId="{3F2B5E37-1CB0-4046-88A7-3E9460D4382B}" type="pres">
      <dgm:prSet presAssocID="{793420BB-CA17-4136-B72D-2D9C00C94D88}" presName="parentNode" presStyleLbl="revTx" presStyleIdx="0" presStyleCnt="3" custLinFactNeighborX="128" custLinFactNeighborY="4967">
        <dgm:presLayoutVars>
          <dgm:chMax val="0"/>
          <dgm:bulletEnabled val="1"/>
        </dgm:presLayoutVars>
      </dgm:prSet>
      <dgm:spPr/>
    </dgm:pt>
    <dgm:pt modelId="{11D7051A-89DD-4624-877E-01792619431D}" type="pres">
      <dgm:prSet presAssocID="{85E1D19F-571E-4D97-8057-2FE4FD7F38C0}" presName="sibTrans" presStyleCnt="0"/>
      <dgm:spPr/>
    </dgm:pt>
    <dgm:pt modelId="{EEAA1FD8-C227-4E63-85C4-A3490002242D}" type="pres">
      <dgm:prSet presAssocID="{30CE0605-319B-45C1-88E9-4B1CFE2F69EA}" presName="compositeNode" presStyleCnt="0">
        <dgm:presLayoutVars>
          <dgm:bulletEnabled val="1"/>
        </dgm:presLayoutVars>
      </dgm:prSet>
      <dgm:spPr/>
    </dgm:pt>
    <dgm:pt modelId="{E3A3698A-8FCF-494C-89F7-129FCBB10D24}" type="pres">
      <dgm:prSet presAssocID="{30CE0605-319B-45C1-88E9-4B1CFE2F69EA}" presName="image" presStyleLbl="fgImgPlace1" presStyleIdx="1" presStyleCnt="3" custScaleX="244865" custScaleY="187652" custLinFactNeighborX="14681" custLinFactNeighborY="-37413"/>
      <dgm:spPr>
        <a:blipFill>
          <a:blip xmlns:r="http://schemas.openxmlformats.org/officeDocument/2006/relationships" r:embed="rId2"/>
          <a:srcRect/>
          <a:stretch>
            <a:fillRect l="-39000" r="-39000"/>
          </a:stretch>
        </a:blipFill>
      </dgm:spPr>
    </dgm:pt>
    <dgm:pt modelId="{871AD4BC-D45D-4AC3-857B-AC4AF5FE2AE8}" type="pres">
      <dgm:prSet presAssocID="{30CE0605-319B-45C1-88E9-4B1CFE2F69EA}" presName="childNode" presStyleLbl="node1" presStyleIdx="1" presStyleCnt="3" custScaleX="104440" custScaleY="104574" custLinFactNeighborX="5767" custLinFactNeighborY="4679">
        <dgm:presLayoutVars>
          <dgm:bulletEnabled val="1"/>
        </dgm:presLayoutVars>
      </dgm:prSet>
      <dgm:spPr/>
    </dgm:pt>
    <dgm:pt modelId="{6AE625F8-FD81-44DA-9F91-07833882FABC}" type="pres">
      <dgm:prSet presAssocID="{30CE0605-319B-45C1-88E9-4B1CFE2F69EA}" presName="parentNode" presStyleLbl="revTx" presStyleIdx="1" presStyleCnt="3" custLinFactNeighborX="9362" custLinFactNeighborY="3350">
        <dgm:presLayoutVars>
          <dgm:chMax val="0"/>
          <dgm:bulletEnabled val="1"/>
        </dgm:presLayoutVars>
      </dgm:prSet>
      <dgm:spPr/>
    </dgm:pt>
    <dgm:pt modelId="{B7082982-35F2-4D1D-9C19-C9B4B34B2A0E}" type="pres">
      <dgm:prSet presAssocID="{6959B35A-D319-498A-A055-1EBBBEB8F970}" presName="sibTrans" presStyleCnt="0"/>
      <dgm:spPr/>
    </dgm:pt>
    <dgm:pt modelId="{8CB16636-FE10-4F4B-9E7B-419CDB77E7E1}" type="pres">
      <dgm:prSet presAssocID="{9CC16020-E921-46A8-BD24-4E1EC09725BE}" presName="compositeNode" presStyleCnt="0">
        <dgm:presLayoutVars>
          <dgm:bulletEnabled val="1"/>
        </dgm:presLayoutVars>
      </dgm:prSet>
      <dgm:spPr/>
    </dgm:pt>
    <dgm:pt modelId="{C9E8FEBC-D9E9-446D-AB92-562F6660C0BB}" type="pres">
      <dgm:prSet presAssocID="{9CC16020-E921-46A8-BD24-4E1EC09725BE}" presName="image" presStyleLbl="fgImgPlace1" presStyleIdx="2" presStyleCnt="3" custScaleX="248585" custScaleY="186600" custLinFactNeighborX="-9552" custLinFactNeighborY="-26184"/>
      <dgm:spPr>
        <a:blipFill>
          <a:blip xmlns:r="http://schemas.openxmlformats.org/officeDocument/2006/relationships" r:embed="rId3"/>
          <a:srcRect/>
          <a:stretch>
            <a:fillRect t="-1000" b="-1000"/>
          </a:stretch>
        </a:blipFill>
      </dgm:spPr>
    </dgm:pt>
    <dgm:pt modelId="{944D0A3C-BCA3-4626-B5EE-767E7EF0FEE1}" type="pres">
      <dgm:prSet presAssocID="{9CC16020-E921-46A8-BD24-4E1EC09725BE}" presName="childNode" presStyleLbl="node1" presStyleIdx="2" presStyleCnt="3" custScaleY="103688" custLinFactNeighborY="6177">
        <dgm:presLayoutVars>
          <dgm:bulletEnabled val="1"/>
        </dgm:presLayoutVars>
      </dgm:prSet>
      <dgm:spPr/>
    </dgm:pt>
    <dgm:pt modelId="{BB5EA90C-8DF1-4869-BD31-51ADD8A06304}" type="pres">
      <dgm:prSet presAssocID="{9CC16020-E921-46A8-BD24-4E1EC09725BE}" presName="parentNode" presStyleLbl="revTx" presStyleIdx="2" presStyleCnt="3" custLinFactNeighborX="-5126" custLinFactNeighborY="3166">
        <dgm:presLayoutVars>
          <dgm:chMax val="0"/>
          <dgm:bulletEnabled val="1"/>
        </dgm:presLayoutVars>
      </dgm:prSet>
      <dgm:spPr/>
    </dgm:pt>
  </dgm:ptLst>
  <dgm:cxnLst>
    <dgm:cxn modelId="{0E8C1303-F654-4343-8430-090635394E75}" type="presOf" srcId="{620876ED-C106-4A14-A3A9-2E9A1431D144}" destId="{49653328-E838-423F-8123-999C0ABC7F7E}" srcOrd="0" destOrd="3" presId="urn:microsoft.com/office/officeart/2005/8/layout/hList2"/>
    <dgm:cxn modelId="{7A515304-BC4E-45D9-AAFF-FFB22952B115}" srcId="{30CE0605-319B-45C1-88E9-4B1CFE2F69EA}" destId="{65529EEE-5C1A-404A-9FED-E9F929B5DCA8}" srcOrd="0" destOrd="0" parTransId="{0F1CD812-6ACE-4CB1-BDC7-EA1CC7699394}" sibTransId="{BB68A014-45FD-47D3-8640-57DF6298E5BD}"/>
    <dgm:cxn modelId="{970CB504-A1AC-4C35-9C89-68FB308CBC18}" type="presOf" srcId="{1D3D8276-9D5E-45B6-AA7B-152EDD42AB4D}" destId="{871AD4BC-D45D-4AC3-857B-AC4AF5FE2AE8}" srcOrd="0" destOrd="6" presId="urn:microsoft.com/office/officeart/2005/8/layout/hList2"/>
    <dgm:cxn modelId="{7335B305-9BE2-5D44-8EF4-AEF3960275E3}" type="presOf" srcId="{221210D0-5944-494E-BD75-711155A73C4B}" destId="{944D0A3C-BCA3-4626-B5EE-767E7EF0FEE1}" srcOrd="0" destOrd="3" presId="urn:microsoft.com/office/officeart/2005/8/layout/hList2"/>
    <dgm:cxn modelId="{B55EB507-8819-460C-8BF8-2BF9C586BE9F}" srcId="{30CE0605-319B-45C1-88E9-4B1CFE2F69EA}" destId="{40E4047E-C85A-43E7-B90C-97894A254EC7}" srcOrd="4" destOrd="0" parTransId="{03F2FB07-E185-414E-9202-56A21E5E48F7}" sibTransId="{18DBDA62-4FCD-4F65-AEDA-091781A4C966}"/>
    <dgm:cxn modelId="{3B2C500C-54CF-4F10-AD0A-9B2EA3108BF3}" srcId="{793420BB-CA17-4136-B72D-2D9C00C94D88}" destId="{531097A0-8DBA-4408-BC15-688EBE1220CC}" srcOrd="7" destOrd="0" parTransId="{143E91B5-52E2-4609-9C27-88F8786D7DAB}" sibTransId="{159922F9-A459-4149-8441-5F03A7063F8A}"/>
    <dgm:cxn modelId="{8F458011-0817-4DC6-B817-05694A981636}" srcId="{793420BB-CA17-4136-B72D-2D9C00C94D88}" destId="{620876ED-C106-4A14-A3A9-2E9A1431D144}" srcOrd="3" destOrd="0" parTransId="{509D096D-EBC8-41D3-83F7-08F12E065BE2}" sibTransId="{4B5FB93A-D2FA-43A5-A708-3DB6FFAD4F35}"/>
    <dgm:cxn modelId="{970F741F-6E09-4516-8277-25A9E6C26B2F}" type="presOf" srcId="{A2EAA7F0-CA7D-46BA-9083-8E69E285728F}" destId="{49653328-E838-423F-8123-999C0ABC7F7E}" srcOrd="0" destOrd="6" presId="urn:microsoft.com/office/officeart/2005/8/layout/hList2"/>
    <dgm:cxn modelId="{56D88122-CF9F-4D62-BD84-79D42FFC3316}" srcId="{30CE0605-319B-45C1-88E9-4B1CFE2F69EA}" destId="{69BA144E-CDFD-4666-A247-1D2808502A76}" srcOrd="7" destOrd="0" parTransId="{E090DACD-FC99-4576-8E35-80EADD8E9BB9}" sibTransId="{F7BF0C77-44FD-4F6B-9C03-B5EB785E51B0}"/>
    <dgm:cxn modelId="{1D37D822-CFA5-5C47-9E03-0AFD3882B6F6}" srcId="{9CC16020-E921-46A8-BD24-4E1EC09725BE}" destId="{F4C424F9-3406-F740-A0FC-B1E84398471E}" srcOrd="1" destOrd="0" parTransId="{279D6782-8A59-DB43-93C6-49EE6DDD05DD}" sibTransId="{FD678EF0-406A-9D41-9D5D-F2F4261942A4}"/>
    <dgm:cxn modelId="{42B64223-C71B-42F0-9E1E-7D5F32560E5F}" srcId="{30CE0605-319B-45C1-88E9-4B1CFE2F69EA}" destId="{1D3D8276-9D5E-45B6-AA7B-152EDD42AB4D}" srcOrd="6" destOrd="0" parTransId="{CC4E399D-B8C4-4DA8-932B-8AA84B340915}" sibTransId="{4E5466CF-31BC-4429-BEF1-75F4F277B12F}"/>
    <dgm:cxn modelId="{1410FC2A-49C3-4B4F-9CB8-17485E216C09}" type="presOf" srcId="{40E4047E-C85A-43E7-B90C-97894A254EC7}" destId="{871AD4BC-D45D-4AC3-857B-AC4AF5FE2AE8}" srcOrd="0" destOrd="4" presId="urn:microsoft.com/office/officeart/2005/8/layout/hList2"/>
    <dgm:cxn modelId="{58207033-5B7A-41FC-842A-817DE30A242C}" type="presOf" srcId="{6B25A7F6-8B35-4A66-94FC-15D2D6A70245}" destId="{871AD4BC-D45D-4AC3-857B-AC4AF5FE2AE8}" srcOrd="0" destOrd="1" presId="urn:microsoft.com/office/officeart/2005/8/layout/hList2"/>
    <dgm:cxn modelId="{80082334-40C4-46DA-8B59-71FE3FDD9529}" srcId="{793420BB-CA17-4136-B72D-2D9C00C94D88}" destId="{070DD56B-919E-4B7A-A42D-8487FC76DC4C}" srcOrd="4" destOrd="0" parTransId="{11949DBB-BB51-463B-8A99-0DB2DCE8EFCB}" sibTransId="{7798937F-1CDC-4E2D-A5FB-D98967E0EDF9}"/>
    <dgm:cxn modelId="{BA431F39-5226-4411-AA08-B33DBC76A4CE}" type="presOf" srcId="{4E15B330-190A-46FD-ABDB-1D397C747806}" destId="{871AD4BC-D45D-4AC3-857B-AC4AF5FE2AE8}" srcOrd="0" destOrd="5" presId="urn:microsoft.com/office/officeart/2005/8/layout/hList2"/>
    <dgm:cxn modelId="{A4EF663A-119E-4186-8BF9-E3B03CD15C9F}" type="presOf" srcId="{F6E214B3-B251-406C-ABC1-73B5E4699803}" destId="{49653328-E838-423F-8123-999C0ABC7F7E}" srcOrd="0" destOrd="2" presId="urn:microsoft.com/office/officeart/2005/8/layout/hList2"/>
    <dgm:cxn modelId="{F9DA673E-F19D-4976-8C78-5C88FE605F12}" srcId="{E812391A-E100-4276-B337-84558C23014B}" destId="{30CE0605-319B-45C1-88E9-4B1CFE2F69EA}" srcOrd="1" destOrd="0" parTransId="{F3B408EE-7044-4A91-965F-7B90B317897C}" sibTransId="{6959B35A-D319-498A-A055-1EBBBEB8F970}"/>
    <dgm:cxn modelId="{13C27849-4A0A-3F46-A6E5-73E788480FE8}" srcId="{9CC16020-E921-46A8-BD24-4E1EC09725BE}" destId="{E952F996-52AC-1947-A349-EF21F001CA5C}" srcOrd="4" destOrd="0" parTransId="{24F4D786-2B8F-4D46-B5C3-1075D79D37B4}" sibTransId="{D09ED2A3-251F-9A4D-B3E4-AEC685B26061}"/>
    <dgm:cxn modelId="{DAC5BD55-1255-4A9E-9BF3-5DE8EB177089}" type="presOf" srcId="{30CE0605-319B-45C1-88E9-4B1CFE2F69EA}" destId="{6AE625F8-FD81-44DA-9F91-07833882FABC}" srcOrd="0" destOrd="0" presId="urn:microsoft.com/office/officeart/2005/8/layout/hList2"/>
    <dgm:cxn modelId="{C54A4E56-8F46-4AD0-9ADC-58ED0C0A81BC}" srcId="{793420BB-CA17-4136-B72D-2D9C00C94D88}" destId="{10041167-F4F3-4077-822B-626EE4A0F6A1}" srcOrd="0" destOrd="0" parTransId="{B11EFE02-0FF3-4CB1-9D4D-534FC5501E6F}" sibTransId="{C308DBF4-F8EA-4B25-B2EC-6333E3780371}"/>
    <dgm:cxn modelId="{CC902D64-0C95-E34B-A168-844D6AA39BAD}" type="presOf" srcId="{F4C424F9-3406-F740-A0FC-B1E84398471E}" destId="{944D0A3C-BCA3-4626-B5EE-767E7EF0FEE1}" srcOrd="0" destOrd="1" presId="urn:microsoft.com/office/officeart/2005/8/layout/hList2"/>
    <dgm:cxn modelId="{F86ACD65-2983-4D05-959D-1EF0A5EB91C9}" srcId="{793420BB-CA17-4136-B72D-2D9C00C94D88}" destId="{F6E214B3-B251-406C-ABC1-73B5E4699803}" srcOrd="2" destOrd="0" parTransId="{A983CC45-F22E-4B76-98A3-126C8A58F10F}" sibTransId="{84F2B4D9-9C4A-4885-B1D6-D2243AF8B69B}"/>
    <dgm:cxn modelId="{A88C1366-1802-4164-BB85-73F54E504E1F}" type="presOf" srcId="{531097A0-8DBA-4408-BC15-688EBE1220CC}" destId="{49653328-E838-423F-8123-999C0ABC7F7E}" srcOrd="0" destOrd="7" presId="urn:microsoft.com/office/officeart/2005/8/layout/hList2"/>
    <dgm:cxn modelId="{53C10867-F2BF-4DD3-AA18-F6F96D18C6BB}" type="presOf" srcId="{EE778ACF-B840-4087-ACE0-B82B50EC7CD7}" destId="{49653328-E838-423F-8123-999C0ABC7F7E}" srcOrd="0" destOrd="8" presId="urn:microsoft.com/office/officeart/2005/8/layout/hList2"/>
    <dgm:cxn modelId="{D2E30C69-266E-4F0C-A5F4-CAD2DA2E7668}" srcId="{30CE0605-319B-45C1-88E9-4B1CFE2F69EA}" destId="{49E43EBA-B20D-4B2C-BD92-DE971C1F05CA}" srcOrd="3" destOrd="0" parTransId="{16C3CD30-44E4-468D-B27A-7B831B3137A4}" sibTransId="{C3709B20-902A-4ADF-92DA-8069872DA2EA}"/>
    <dgm:cxn modelId="{7BF5846A-CACF-4C98-8B06-D2A237840D34}" type="presOf" srcId="{070DD56B-919E-4B7A-A42D-8487FC76DC4C}" destId="{49653328-E838-423F-8123-999C0ABC7F7E}" srcOrd="0" destOrd="4" presId="urn:microsoft.com/office/officeart/2005/8/layout/hList2"/>
    <dgm:cxn modelId="{46D3886F-8483-D64A-BB4F-9204949712DD}" srcId="{9CC16020-E921-46A8-BD24-4E1EC09725BE}" destId="{221210D0-5944-494E-BD75-711155A73C4B}" srcOrd="3" destOrd="0" parTransId="{4F67C7EB-FA0C-8B49-BB01-FA752795C91D}" sibTransId="{BADCC88E-6B39-0F46-AB43-1316F9CB8AF8}"/>
    <dgm:cxn modelId="{80DFB071-BE79-4406-8231-8BDFCB377345}" srcId="{30CE0605-319B-45C1-88E9-4B1CFE2F69EA}" destId="{0AC60CDD-032E-4CD1-AE84-B6A21C57A2EF}" srcOrd="9" destOrd="0" parTransId="{CEF227D0-81B3-4F24-9305-041FB36C5CAC}" sibTransId="{D4ED222E-CA37-4253-ABB2-EB4758AE8A13}"/>
    <dgm:cxn modelId="{70A7A173-F64A-4AB8-899F-3DC3407D7417}" type="presOf" srcId="{0AC60CDD-032E-4CD1-AE84-B6A21C57A2EF}" destId="{871AD4BC-D45D-4AC3-857B-AC4AF5FE2AE8}" srcOrd="0" destOrd="9" presId="urn:microsoft.com/office/officeart/2005/8/layout/hList2"/>
    <dgm:cxn modelId="{A7A23577-D307-4A18-B093-1D3726DA245D}" type="presOf" srcId="{A332E446-64ED-4F54-A853-A689A3F1BEBA}" destId="{871AD4BC-D45D-4AC3-857B-AC4AF5FE2AE8}" srcOrd="0" destOrd="11" presId="urn:microsoft.com/office/officeart/2005/8/layout/hList2"/>
    <dgm:cxn modelId="{E882A37F-EA09-45A1-B29B-D907E8BABCBA}" type="presOf" srcId="{49E43EBA-B20D-4B2C-BD92-DE971C1F05CA}" destId="{871AD4BC-D45D-4AC3-857B-AC4AF5FE2AE8}" srcOrd="0" destOrd="3" presId="urn:microsoft.com/office/officeart/2005/8/layout/hList2"/>
    <dgm:cxn modelId="{B5CBC780-4901-466D-B992-68E06883F3C0}" srcId="{30CE0605-319B-45C1-88E9-4B1CFE2F69EA}" destId="{CF446D80-A416-4B3B-8606-4EBA72B3B825}" srcOrd="10" destOrd="0" parTransId="{7D28F440-B60A-4E34-BDE3-08EA544A7744}" sibTransId="{2A81F65F-4BC4-4553-9A57-FFC7207E465A}"/>
    <dgm:cxn modelId="{4B30F489-DA24-4802-A543-EE773EB59CE1}" srcId="{30CE0605-319B-45C1-88E9-4B1CFE2F69EA}" destId="{6B25A7F6-8B35-4A66-94FC-15D2D6A70245}" srcOrd="1" destOrd="0" parTransId="{E2793D14-A16D-4AF6-8F73-4138DA623120}" sibTransId="{BB75AF3C-A913-4F83-8178-11D05AEEDD00}"/>
    <dgm:cxn modelId="{A78C3C90-27D6-4A1E-909C-BBFAD09413C8}" type="presOf" srcId="{10041167-F4F3-4077-822B-626EE4A0F6A1}" destId="{49653328-E838-423F-8123-999C0ABC7F7E}" srcOrd="0" destOrd="0" presId="urn:microsoft.com/office/officeart/2005/8/layout/hList2"/>
    <dgm:cxn modelId="{6E418891-F7AC-F84E-986A-388B48129ED2}" type="presOf" srcId="{0108370C-A216-DB4E-B621-DED02794B187}" destId="{944D0A3C-BCA3-4626-B5EE-767E7EF0FEE1}" srcOrd="0" destOrd="0" presId="urn:microsoft.com/office/officeart/2005/8/layout/hList2"/>
    <dgm:cxn modelId="{1D35919E-D756-4517-A2EE-1810404C501B}" type="presOf" srcId="{CF446D80-A416-4B3B-8606-4EBA72B3B825}" destId="{871AD4BC-D45D-4AC3-857B-AC4AF5FE2AE8}" srcOrd="0" destOrd="10" presId="urn:microsoft.com/office/officeart/2005/8/layout/hList2"/>
    <dgm:cxn modelId="{C1E62BA1-EE2E-41C7-824B-BD77F26BCD39}" type="presOf" srcId="{69D29F45-B628-44E2-B83F-97FD3695779B}" destId="{871AD4BC-D45D-4AC3-857B-AC4AF5FE2AE8}" srcOrd="0" destOrd="2" presId="urn:microsoft.com/office/officeart/2005/8/layout/hList2"/>
    <dgm:cxn modelId="{D233CAA1-C15B-2843-AC0F-9651B9B28853}" type="presOf" srcId="{E952F996-52AC-1947-A349-EF21F001CA5C}" destId="{944D0A3C-BCA3-4626-B5EE-767E7EF0FEE1}" srcOrd="0" destOrd="4" presId="urn:microsoft.com/office/officeart/2005/8/layout/hList2"/>
    <dgm:cxn modelId="{CE11A4A3-A304-4007-A661-BF706E0C7D8F}" srcId="{793420BB-CA17-4136-B72D-2D9C00C94D88}" destId="{2FF48B98-FEFB-47CB-AD42-5DD8CE4EC8DC}" srcOrd="1" destOrd="0" parTransId="{D02652C2-2436-408C-97C5-66AFBFE24533}" sibTransId="{489A883A-AA4D-40D8-B89E-08B733817A62}"/>
    <dgm:cxn modelId="{060B78A5-68E5-443D-8E14-501CAB59839F}" type="presOf" srcId="{54D1A5D8-48D6-4798-9915-F63FCD52C758}" destId="{49653328-E838-423F-8123-999C0ABC7F7E}" srcOrd="0" destOrd="9" presId="urn:microsoft.com/office/officeart/2005/8/layout/hList2"/>
    <dgm:cxn modelId="{8F85E1AA-C387-4BC8-998D-586065DFF210}" srcId="{E812391A-E100-4276-B337-84558C23014B}" destId="{793420BB-CA17-4136-B72D-2D9C00C94D88}" srcOrd="0" destOrd="0" parTransId="{6DE76A43-C3F1-441B-8D9C-10CE5781078C}" sibTransId="{85E1D19F-571E-4D97-8057-2FE4FD7F38C0}"/>
    <dgm:cxn modelId="{0CAB81AB-B8B8-4372-9C32-AB5358100E69}" srcId="{793420BB-CA17-4136-B72D-2D9C00C94D88}" destId="{54D1A5D8-48D6-4798-9915-F63FCD52C758}" srcOrd="9" destOrd="0" parTransId="{E3CD8295-6D41-4389-964C-57EB15F5A990}" sibTransId="{4FF51B17-D497-465E-9E48-7ACA686A5A06}"/>
    <dgm:cxn modelId="{0275ACB8-CAD6-4DFD-8007-02D88C0F4DCC}" type="presOf" srcId="{CAEADE5D-23D4-4B7D-8E01-610AF7A262F6}" destId="{871AD4BC-D45D-4AC3-857B-AC4AF5FE2AE8}" srcOrd="0" destOrd="8" presId="urn:microsoft.com/office/officeart/2005/8/layout/hList2"/>
    <dgm:cxn modelId="{86F744C3-6B56-49FD-B2BC-7480F5D330EA}" type="presOf" srcId="{9CC16020-E921-46A8-BD24-4E1EC09725BE}" destId="{BB5EA90C-8DF1-4869-BD31-51ADD8A06304}" srcOrd="0" destOrd="0" presId="urn:microsoft.com/office/officeart/2005/8/layout/hList2"/>
    <dgm:cxn modelId="{8BE07CC5-7B3F-40EC-A136-379F5FFEA857}" srcId="{793420BB-CA17-4136-B72D-2D9C00C94D88}" destId="{A2EAA7F0-CA7D-46BA-9083-8E69E285728F}" srcOrd="6" destOrd="0" parTransId="{2AA664AE-5182-46E0-BB87-37BAEC622DDE}" sibTransId="{BFBC3016-D72A-4402-BB66-0E7DC3BE445E}"/>
    <dgm:cxn modelId="{70507EC9-0E93-4E11-B27E-7E471E0858C6}" type="presOf" srcId="{2C7D13D1-3798-4E65-BECF-F88B34616DE2}" destId="{49653328-E838-423F-8123-999C0ABC7F7E}" srcOrd="0" destOrd="5" presId="urn:microsoft.com/office/officeart/2005/8/layout/hList2"/>
    <dgm:cxn modelId="{56AF33CF-A2FB-4AB8-9BAC-0A3ACF3CBE68}" srcId="{793420BB-CA17-4136-B72D-2D9C00C94D88}" destId="{EE778ACF-B840-4087-ACE0-B82B50EC7CD7}" srcOrd="8" destOrd="0" parTransId="{52A940E7-05D3-4ED2-BE4D-5A557A5371DE}" sibTransId="{C1ACC7D8-8CEC-4641-9537-D188AA5E46BA}"/>
    <dgm:cxn modelId="{47A0BBD0-7A8C-4ED9-A485-BC8CBEFAD396}" srcId="{30CE0605-319B-45C1-88E9-4B1CFE2F69EA}" destId="{69D29F45-B628-44E2-B83F-97FD3695779B}" srcOrd="2" destOrd="0" parTransId="{9E5222C8-0ACF-48E7-B787-ACEAA4CA71C7}" sibTransId="{5D13C260-9B2E-4E3B-BD33-AF2AD2B874F4}"/>
    <dgm:cxn modelId="{BD8CD2D1-3729-40D6-ACEE-944A737C7272}" type="presOf" srcId="{69BA144E-CDFD-4666-A247-1D2808502A76}" destId="{871AD4BC-D45D-4AC3-857B-AC4AF5FE2AE8}" srcOrd="0" destOrd="7" presId="urn:microsoft.com/office/officeart/2005/8/layout/hList2"/>
    <dgm:cxn modelId="{343CDFD2-247A-4BB3-859D-49A57F7D3D9D}" type="presOf" srcId="{793420BB-CA17-4136-B72D-2D9C00C94D88}" destId="{3F2B5E37-1CB0-4046-88A7-3E9460D4382B}" srcOrd="0" destOrd="0" presId="urn:microsoft.com/office/officeart/2005/8/layout/hList2"/>
    <dgm:cxn modelId="{41C2F0D4-3E96-4E43-BA87-AFA75AE78892}" type="presOf" srcId="{2FF48B98-FEFB-47CB-AD42-5DD8CE4EC8DC}" destId="{49653328-E838-423F-8123-999C0ABC7F7E}" srcOrd="0" destOrd="1" presId="urn:microsoft.com/office/officeart/2005/8/layout/hList2"/>
    <dgm:cxn modelId="{8F4BD4D6-AA50-F84E-8B59-E0D72AE8354B}" srcId="{9CC16020-E921-46A8-BD24-4E1EC09725BE}" destId="{2997291E-EAF0-5A47-8E5C-5AD6F9F437C0}" srcOrd="2" destOrd="0" parTransId="{74E72E3F-970F-9745-918D-429C16B5A87D}" sibTransId="{50039B28-1276-2F44-8822-CA11D77437B7}"/>
    <dgm:cxn modelId="{D1E5D8D7-2BB4-48AE-B597-5371AE01073B}" srcId="{30CE0605-319B-45C1-88E9-4B1CFE2F69EA}" destId="{CAEADE5D-23D4-4B7D-8E01-610AF7A262F6}" srcOrd="8" destOrd="0" parTransId="{C5180C26-20DA-407E-A74C-82B2723D25D0}" sibTransId="{49D1459D-B8F9-49B2-9A47-AE41A4610AD7}"/>
    <dgm:cxn modelId="{587D48DB-213F-40DC-B03A-ACEBDE81AE6E}" srcId="{30CE0605-319B-45C1-88E9-4B1CFE2F69EA}" destId="{4E15B330-190A-46FD-ABDB-1D397C747806}" srcOrd="5" destOrd="0" parTransId="{5FE78E23-1A46-4A90-A483-2D92E314C542}" sibTransId="{E95E2DB1-2254-4AB5-B883-3FC1ACA8E178}"/>
    <dgm:cxn modelId="{49F8D1E3-E17C-4090-9E5B-9B62637BCC1C}" srcId="{E812391A-E100-4276-B337-84558C23014B}" destId="{9CC16020-E921-46A8-BD24-4E1EC09725BE}" srcOrd="2" destOrd="0" parTransId="{A8B6CE78-3C63-466C-B112-9857E5207B47}" sibTransId="{016173ED-8400-4399-8BB0-338DF511CDF9}"/>
    <dgm:cxn modelId="{A2D015E9-C734-4775-9965-4471AF248B85}" type="presOf" srcId="{65529EEE-5C1A-404A-9FED-E9F929B5DCA8}" destId="{871AD4BC-D45D-4AC3-857B-AC4AF5FE2AE8}" srcOrd="0" destOrd="0" presId="urn:microsoft.com/office/officeart/2005/8/layout/hList2"/>
    <dgm:cxn modelId="{FE5BCBE9-0C6F-4B2F-8C22-252D0F000D43}" srcId="{793420BB-CA17-4136-B72D-2D9C00C94D88}" destId="{2C7D13D1-3798-4E65-BECF-F88B34616DE2}" srcOrd="5" destOrd="0" parTransId="{C3DFC6D9-FE4A-4940-96FF-89F6A0582153}" sibTransId="{F35CA48B-20E9-4507-92C7-8A1982496FA5}"/>
    <dgm:cxn modelId="{D2ECF1EB-A522-4CA5-9626-AEFA425EDF1A}" type="presOf" srcId="{E812391A-E100-4276-B337-84558C23014B}" destId="{F0FFEA81-4DBF-445C-A3C7-040E13C3D2A4}" srcOrd="0" destOrd="0" presId="urn:microsoft.com/office/officeart/2005/8/layout/hList2"/>
    <dgm:cxn modelId="{AEA106F2-E9B8-4263-BBBA-994B5CCDFE99}" srcId="{30CE0605-319B-45C1-88E9-4B1CFE2F69EA}" destId="{A332E446-64ED-4F54-A853-A689A3F1BEBA}" srcOrd="11" destOrd="0" parTransId="{C41867DC-6061-4523-A408-EF18C112B654}" sibTransId="{737A6B21-8447-472F-8FF6-71E6582ACE6D}"/>
    <dgm:cxn modelId="{825A33F7-B8FB-1045-9348-67931D952006}" type="presOf" srcId="{2997291E-EAF0-5A47-8E5C-5AD6F9F437C0}" destId="{944D0A3C-BCA3-4626-B5EE-767E7EF0FEE1}" srcOrd="0" destOrd="2" presId="urn:microsoft.com/office/officeart/2005/8/layout/hList2"/>
    <dgm:cxn modelId="{C4B07DFB-CCD4-204A-A185-DCDF740B99C2}" srcId="{9CC16020-E921-46A8-BD24-4E1EC09725BE}" destId="{0108370C-A216-DB4E-B621-DED02794B187}" srcOrd="0" destOrd="0" parTransId="{B7341ACB-3847-7F47-A4E1-036F64136307}" sibTransId="{357DEAA9-DEE6-4D4C-B0F7-FEA44186B1B4}"/>
    <dgm:cxn modelId="{0F41CBA1-F68C-4E38-99B0-F54F29F3AE77}" type="presParOf" srcId="{F0FFEA81-4DBF-445C-A3C7-040E13C3D2A4}" destId="{F938FB16-16DF-40DE-A9A1-DF36F976C24C}" srcOrd="0" destOrd="0" presId="urn:microsoft.com/office/officeart/2005/8/layout/hList2"/>
    <dgm:cxn modelId="{CF2F7EE8-1098-4426-B1A8-BC101FD4634C}" type="presParOf" srcId="{F938FB16-16DF-40DE-A9A1-DF36F976C24C}" destId="{C514D71A-B093-4EEC-9A05-7D8CD7C85629}" srcOrd="0" destOrd="0" presId="urn:microsoft.com/office/officeart/2005/8/layout/hList2"/>
    <dgm:cxn modelId="{767CDAB4-3227-4D08-A1F3-4319060BA6E0}" type="presParOf" srcId="{F938FB16-16DF-40DE-A9A1-DF36F976C24C}" destId="{49653328-E838-423F-8123-999C0ABC7F7E}" srcOrd="1" destOrd="0" presId="urn:microsoft.com/office/officeart/2005/8/layout/hList2"/>
    <dgm:cxn modelId="{BC2F2AAF-547E-4295-9F93-77925E4FE206}" type="presParOf" srcId="{F938FB16-16DF-40DE-A9A1-DF36F976C24C}" destId="{3F2B5E37-1CB0-4046-88A7-3E9460D4382B}" srcOrd="2" destOrd="0" presId="urn:microsoft.com/office/officeart/2005/8/layout/hList2"/>
    <dgm:cxn modelId="{DB34DE3F-FD06-435F-B108-E82EC5FF9B2C}" type="presParOf" srcId="{F0FFEA81-4DBF-445C-A3C7-040E13C3D2A4}" destId="{11D7051A-89DD-4624-877E-01792619431D}" srcOrd="1" destOrd="0" presId="urn:microsoft.com/office/officeart/2005/8/layout/hList2"/>
    <dgm:cxn modelId="{0CBACA84-4302-41EF-ABFD-236FB1DE71D5}" type="presParOf" srcId="{F0FFEA81-4DBF-445C-A3C7-040E13C3D2A4}" destId="{EEAA1FD8-C227-4E63-85C4-A3490002242D}" srcOrd="2" destOrd="0" presId="urn:microsoft.com/office/officeart/2005/8/layout/hList2"/>
    <dgm:cxn modelId="{1B52367D-8992-4BF3-B199-52E926CEEB2F}" type="presParOf" srcId="{EEAA1FD8-C227-4E63-85C4-A3490002242D}" destId="{E3A3698A-8FCF-494C-89F7-129FCBB10D24}" srcOrd="0" destOrd="0" presId="urn:microsoft.com/office/officeart/2005/8/layout/hList2"/>
    <dgm:cxn modelId="{AD04B150-27C7-4524-A2C5-D67134225CC2}" type="presParOf" srcId="{EEAA1FD8-C227-4E63-85C4-A3490002242D}" destId="{871AD4BC-D45D-4AC3-857B-AC4AF5FE2AE8}" srcOrd="1" destOrd="0" presId="urn:microsoft.com/office/officeart/2005/8/layout/hList2"/>
    <dgm:cxn modelId="{15440CD7-CE9E-406C-BA4A-C7CAEE349D35}" type="presParOf" srcId="{EEAA1FD8-C227-4E63-85C4-A3490002242D}" destId="{6AE625F8-FD81-44DA-9F91-07833882FABC}" srcOrd="2" destOrd="0" presId="urn:microsoft.com/office/officeart/2005/8/layout/hList2"/>
    <dgm:cxn modelId="{6BEA994C-E1E3-425C-9060-F04FDAFB2674}" type="presParOf" srcId="{F0FFEA81-4DBF-445C-A3C7-040E13C3D2A4}" destId="{B7082982-35F2-4D1D-9C19-C9B4B34B2A0E}" srcOrd="3" destOrd="0" presId="urn:microsoft.com/office/officeart/2005/8/layout/hList2"/>
    <dgm:cxn modelId="{2220D592-3B5C-42C0-A2C0-E83961998F19}" type="presParOf" srcId="{F0FFEA81-4DBF-445C-A3C7-040E13C3D2A4}" destId="{8CB16636-FE10-4F4B-9E7B-419CDB77E7E1}" srcOrd="4" destOrd="0" presId="urn:microsoft.com/office/officeart/2005/8/layout/hList2"/>
    <dgm:cxn modelId="{626271D4-871C-4060-B279-8FADBA3DD7FD}" type="presParOf" srcId="{8CB16636-FE10-4F4B-9E7B-419CDB77E7E1}" destId="{C9E8FEBC-D9E9-446D-AB92-562F6660C0BB}" srcOrd="0" destOrd="0" presId="urn:microsoft.com/office/officeart/2005/8/layout/hList2"/>
    <dgm:cxn modelId="{41C27275-BE0A-4EEE-A9C9-23C4B81F7FA9}" type="presParOf" srcId="{8CB16636-FE10-4F4B-9E7B-419CDB77E7E1}" destId="{944D0A3C-BCA3-4626-B5EE-767E7EF0FEE1}" srcOrd="1" destOrd="0" presId="urn:microsoft.com/office/officeart/2005/8/layout/hList2"/>
    <dgm:cxn modelId="{D26E131C-1828-4F4F-B7A5-F9795D72A63E}" type="presParOf" srcId="{8CB16636-FE10-4F4B-9E7B-419CDB77E7E1}" destId="{BB5EA90C-8DF1-4869-BD31-51ADD8A06304}"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9899B-B464-4F63-A2E7-F536E9A52EBE}"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n-US"/>
        </a:p>
      </dgm:t>
    </dgm:pt>
    <dgm:pt modelId="{FF265184-BCEA-4BA5-A6B7-36575C22E5C1}">
      <dgm:prSet phldrT="[Tex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Newer </a:t>
          </a:r>
          <a:br>
            <a:rPr lang="en-US" altLang="en-US" sz="1050" b="1" dirty="0">
              <a:solidFill>
                <a:srgbClr val="3A3838"/>
              </a:solidFill>
              <a:latin typeface="Calibri" panose="020F0502020204030204" pitchFamily="34" charset="0"/>
              <a:ea typeface="+mn-ea"/>
              <a:cs typeface="Calibri" panose="020F0502020204030204" pitchFamily="34" charset="0"/>
            </a:rPr>
          </a:br>
          <a:r>
            <a:rPr lang="en-US" altLang="en-US" sz="1050" b="1" dirty="0">
              <a:solidFill>
                <a:srgbClr val="3A3838"/>
              </a:solidFill>
              <a:latin typeface="Calibri" panose="020F0502020204030204" pitchFamily="34" charset="0"/>
              <a:ea typeface="+mn-ea"/>
              <a:cs typeface="Calibri" panose="020F0502020204030204" pitchFamily="34" charset="0"/>
            </a:rPr>
            <a:t>multifamily with reasonable risk/return profile</a:t>
          </a:r>
          <a:endParaRPr lang="en-US" sz="1050" b="1" dirty="0">
            <a:latin typeface="Calibri" panose="020F0502020204030204" pitchFamily="34" charset="0"/>
            <a:cs typeface="Calibri" panose="020F0502020204030204" pitchFamily="34" charset="0"/>
          </a:endParaRPr>
        </a:p>
      </dgm:t>
    </dgm:pt>
    <dgm:pt modelId="{57D0B293-B1E1-4FA2-81A2-8CB946A6BECC}" type="parTrans" cxnId="{CE208414-8E3A-42E7-A38D-97B2669843BD}">
      <dgm:prSet/>
      <dgm:spPr/>
      <dgm:t>
        <a:bodyPr/>
        <a:lstStyle/>
        <a:p>
          <a:endParaRPr lang="en-US"/>
        </a:p>
      </dgm:t>
    </dgm:pt>
    <dgm:pt modelId="{313F12EE-BECD-49F6-A2DA-EDD1D826C64F}" type="sibTrans" cxnId="{CE208414-8E3A-42E7-A38D-97B2669843BD}">
      <dgm:prSet/>
      <dgm:spPr>
        <a:solidFill>
          <a:srgbClr val="0D2041"/>
        </a:solidFill>
      </dgm:spPr>
      <dgm:t>
        <a:bodyPr/>
        <a:lstStyle/>
        <a:p>
          <a:endParaRPr lang="en-US"/>
        </a:p>
      </dgm:t>
    </dgm:pt>
    <dgm:pt modelId="{D09840AA-3CFC-49BC-A807-93215FC7F69F}">
      <dgm:prSe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Basis below replacement cost in growth markets</a:t>
          </a:r>
        </a:p>
      </dgm:t>
    </dgm:pt>
    <dgm:pt modelId="{38FCFF57-38BA-45AB-9AC8-E95FA6EE5859}" type="parTrans" cxnId="{280DEE86-0BCC-4E9D-BE9B-386FB0FB629A}">
      <dgm:prSet/>
      <dgm:spPr/>
      <dgm:t>
        <a:bodyPr/>
        <a:lstStyle/>
        <a:p>
          <a:endParaRPr lang="en-US"/>
        </a:p>
      </dgm:t>
    </dgm:pt>
    <dgm:pt modelId="{13B1706C-5D11-4AD0-81BE-4EF18FC864C1}" type="sibTrans" cxnId="{280DEE86-0BCC-4E9D-BE9B-386FB0FB629A}">
      <dgm:prSet/>
      <dgm:spPr>
        <a:solidFill>
          <a:srgbClr val="0D2041"/>
        </a:solidFill>
      </dgm:spPr>
      <dgm:t>
        <a:bodyPr/>
        <a:lstStyle/>
        <a:p>
          <a:endParaRPr lang="en-US"/>
        </a:p>
      </dgm:t>
    </dgm:pt>
    <dgm:pt modelId="{47C44F82-474A-4E15-80A5-C5E72ACE0638}">
      <dgm:prSe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Upside from moderate unit upgrades</a:t>
          </a:r>
        </a:p>
      </dgm:t>
    </dgm:pt>
    <dgm:pt modelId="{EC87209D-EF0C-4C19-8EEC-9926C556F9CD}" type="parTrans" cxnId="{91CAA820-4FEA-46B7-919A-61416F722B90}">
      <dgm:prSet/>
      <dgm:spPr/>
      <dgm:t>
        <a:bodyPr/>
        <a:lstStyle/>
        <a:p>
          <a:endParaRPr lang="en-US"/>
        </a:p>
      </dgm:t>
    </dgm:pt>
    <dgm:pt modelId="{13BD59ED-42F0-411E-9E05-1D629956BA10}" type="sibTrans" cxnId="{91CAA820-4FEA-46B7-919A-61416F722B90}">
      <dgm:prSet/>
      <dgm:spPr>
        <a:solidFill>
          <a:srgbClr val="0D2041"/>
        </a:solidFill>
      </dgm:spPr>
      <dgm:t>
        <a:bodyPr/>
        <a:lstStyle/>
        <a:p>
          <a:endParaRPr lang="en-US"/>
        </a:p>
      </dgm:t>
    </dgm:pt>
    <dgm:pt modelId="{12C8BB99-E1F6-4192-BF93-C897F394DEC7}">
      <dgm:prSe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Competitive fee structure and strong alignment of interests</a:t>
          </a:r>
        </a:p>
      </dgm:t>
    </dgm:pt>
    <dgm:pt modelId="{C1190621-0F14-425B-B39E-F2FB032344E1}" type="parTrans" cxnId="{132C93EE-3438-4634-B17A-0C7DA88DDB3B}">
      <dgm:prSet/>
      <dgm:spPr/>
      <dgm:t>
        <a:bodyPr/>
        <a:lstStyle/>
        <a:p>
          <a:endParaRPr lang="en-US"/>
        </a:p>
      </dgm:t>
    </dgm:pt>
    <dgm:pt modelId="{64E44F6D-EC80-40B4-92D4-27ED783D3D1D}" type="sibTrans" cxnId="{132C93EE-3438-4634-B17A-0C7DA88DDB3B}">
      <dgm:prSet/>
      <dgm:spPr>
        <a:solidFill>
          <a:srgbClr val="0D2041"/>
        </a:solidFill>
      </dgm:spPr>
      <dgm:t>
        <a:bodyPr/>
        <a:lstStyle/>
        <a:p>
          <a:endParaRPr lang="en-US"/>
        </a:p>
      </dgm:t>
    </dgm:pt>
    <dgm:pt modelId="{D1EF289C-F3A0-400C-9E8D-CA3D35989D15}">
      <dgm:prSe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Demonstrable track record</a:t>
          </a:r>
        </a:p>
      </dgm:t>
    </dgm:pt>
    <dgm:pt modelId="{7AA26271-3EE5-480D-B6F3-24C4496EF1A8}" type="parTrans" cxnId="{E3A4655A-1958-43E0-AF85-3EBBFDC4F9A8}">
      <dgm:prSet/>
      <dgm:spPr/>
      <dgm:t>
        <a:bodyPr/>
        <a:lstStyle/>
        <a:p>
          <a:endParaRPr lang="en-US"/>
        </a:p>
      </dgm:t>
    </dgm:pt>
    <dgm:pt modelId="{F042E660-ED19-4182-8081-C0CD27FF81D7}" type="sibTrans" cxnId="{E3A4655A-1958-43E0-AF85-3EBBFDC4F9A8}">
      <dgm:prSet/>
      <dgm:spPr>
        <a:solidFill>
          <a:srgbClr val="0D2041"/>
        </a:solidFill>
      </dgm:spPr>
      <dgm:t>
        <a:bodyPr/>
        <a:lstStyle/>
        <a:p>
          <a:endParaRPr lang="en-US"/>
        </a:p>
      </dgm:t>
    </dgm:pt>
    <dgm:pt modelId="{4150AB71-1156-4325-9A19-8BF35D379A76}">
      <dgm:prSet custT="1"/>
      <dgm:spPr/>
      <dgm:t>
        <a:bodyPr/>
        <a:lstStyle/>
        <a:p>
          <a:r>
            <a:rPr lang="en-US" altLang="en-US" sz="1050" b="1" dirty="0">
              <a:solidFill>
                <a:srgbClr val="3A3838"/>
              </a:solidFill>
              <a:latin typeface="Calibri" panose="020F0502020204030204" pitchFamily="34" charset="0"/>
              <a:ea typeface="+mn-ea"/>
              <a:cs typeface="Calibri" panose="020F0502020204030204" pitchFamily="34" charset="0"/>
            </a:rPr>
            <a:t>Potential tax advantaged current cash flow</a:t>
          </a:r>
        </a:p>
      </dgm:t>
    </dgm:pt>
    <dgm:pt modelId="{A7B53449-5EFA-4EC0-BE8A-400B6FDEC146}" type="parTrans" cxnId="{16D4EDBA-DE03-486F-ABB1-A06B9513E044}">
      <dgm:prSet/>
      <dgm:spPr/>
      <dgm:t>
        <a:bodyPr/>
        <a:lstStyle/>
        <a:p>
          <a:endParaRPr lang="en-US"/>
        </a:p>
      </dgm:t>
    </dgm:pt>
    <dgm:pt modelId="{999BD9AF-6DE1-456E-95DD-14387475F05E}" type="sibTrans" cxnId="{16D4EDBA-DE03-486F-ABB1-A06B9513E044}">
      <dgm:prSet/>
      <dgm:spPr>
        <a:solidFill>
          <a:srgbClr val="0D2041"/>
        </a:solidFill>
      </dgm:spPr>
      <dgm:t>
        <a:bodyPr/>
        <a:lstStyle/>
        <a:p>
          <a:endParaRPr lang="en-US"/>
        </a:p>
      </dgm:t>
    </dgm:pt>
    <dgm:pt modelId="{EC3F4A5C-D6E9-43D0-A4EA-5BC420E0AC0B}" type="pres">
      <dgm:prSet presAssocID="{4369899B-B464-4F63-A2E7-F536E9A52EBE}" presName="cycle" presStyleCnt="0">
        <dgm:presLayoutVars>
          <dgm:dir/>
          <dgm:resizeHandles val="exact"/>
        </dgm:presLayoutVars>
      </dgm:prSet>
      <dgm:spPr/>
    </dgm:pt>
    <dgm:pt modelId="{A3AD6511-4A2D-4A43-8E81-030B75519AFD}" type="pres">
      <dgm:prSet presAssocID="{FF265184-BCEA-4BA5-A6B7-36575C22E5C1}" presName="dummy" presStyleCnt="0"/>
      <dgm:spPr/>
    </dgm:pt>
    <dgm:pt modelId="{3101AB05-FA7E-4DF4-83C3-C869BBBA8357}" type="pres">
      <dgm:prSet presAssocID="{FF265184-BCEA-4BA5-A6B7-36575C22E5C1}" presName="node" presStyleLbl="revTx" presStyleIdx="0" presStyleCnt="6" custScaleX="100150">
        <dgm:presLayoutVars>
          <dgm:bulletEnabled val="1"/>
        </dgm:presLayoutVars>
      </dgm:prSet>
      <dgm:spPr/>
    </dgm:pt>
    <dgm:pt modelId="{AA9B7087-52F3-436C-8D10-84B53BDAD42D}" type="pres">
      <dgm:prSet presAssocID="{313F12EE-BECD-49F6-A2DA-EDD1D826C64F}" presName="sibTrans" presStyleLbl="node1" presStyleIdx="0" presStyleCnt="6"/>
      <dgm:spPr/>
    </dgm:pt>
    <dgm:pt modelId="{518A9C65-72D3-4735-9E80-3F84B6D00EFC}" type="pres">
      <dgm:prSet presAssocID="{D09840AA-3CFC-49BC-A807-93215FC7F69F}" presName="dummy" presStyleCnt="0"/>
      <dgm:spPr/>
    </dgm:pt>
    <dgm:pt modelId="{3B166691-553C-45B5-8D5A-F64D1CBC47FD}" type="pres">
      <dgm:prSet presAssocID="{D09840AA-3CFC-49BC-A807-93215FC7F69F}" presName="node" presStyleLbl="revTx" presStyleIdx="1" presStyleCnt="6">
        <dgm:presLayoutVars>
          <dgm:bulletEnabled val="1"/>
        </dgm:presLayoutVars>
      </dgm:prSet>
      <dgm:spPr/>
    </dgm:pt>
    <dgm:pt modelId="{421D4D33-2F6E-4146-B1CD-F4FD809A64C5}" type="pres">
      <dgm:prSet presAssocID="{13B1706C-5D11-4AD0-81BE-4EF18FC864C1}" presName="sibTrans" presStyleLbl="node1" presStyleIdx="1" presStyleCnt="6"/>
      <dgm:spPr/>
    </dgm:pt>
    <dgm:pt modelId="{43614E17-74A0-468D-936A-D0760AB7CAEB}" type="pres">
      <dgm:prSet presAssocID="{47C44F82-474A-4E15-80A5-C5E72ACE0638}" presName="dummy" presStyleCnt="0"/>
      <dgm:spPr/>
    </dgm:pt>
    <dgm:pt modelId="{6D8519E5-5131-4C58-A3A4-DA3BEE793CF7}" type="pres">
      <dgm:prSet presAssocID="{47C44F82-474A-4E15-80A5-C5E72ACE0638}" presName="node" presStyleLbl="revTx" presStyleIdx="2" presStyleCnt="6">
        <dgm:presLayoutVars>
          <dgm:bulletEnabled val="1"/>
        </dgm:presLayoutVars>
      </dgm:prSet>
      <dgm:spPr/>
    </dgm:pt>
    <dgm:pt modelId="{0063D969-847F-49E5-BBEE-31953D3BCF73}" type="pres">
      <dgm:prSet presAssocID="{13BD59ED-42F0-411E-9E05-1D629956BA10}" presName="sibTrans" presStyleLbl="node1" presStyleIdx="2" presStyleCnt="6"/>
      <dgm:spPr/>
    </dgm:pt>
    <dgm:pt modelId="{D1B996FE-6501-491B-81A1-45D8CBE7F49A}" type="pres">
      <dgm:prSet presAssocID="{12C8BB99-E1F6-4192-BF93-C897F394DEC7}" presName="dummy" presStyleCnt="0"/>
      <dgm:spPr/>
    </dgm:pt>
    <dgm:pt modelId="{843C9CEA-6C6B-4B3D-82A5-77F33C42BE59}" type="pres">
      <dgm:prSet presAssocID="{12C8BB99-E1F6-4192-BF93-C897F394DEC7}" presName="node" presStyleLbl="revTx" presStyleIdx="3" presStyleCnt="6">
        <dgm:presLayoutVars>
          <dgm:bulletEnabled val="1"/>
        </dgm:presLayoutVars>
      </dgm:prSet>
      <dgm:spPr/>
    </dgm:pt>
    <dgm:pt modelId="{ED5B1FEE-4866-4CD8-9ADE-2388974B226F}" type="pres">
      <dgm:prSet presAssocID="{64E44F6D-EC80-40B4-92D4-27ED783D3D1D}" presName="sibTrans" presStyleLbl="node1" presStyleIdx="3" presStyleCnt="6"/>
      <dgm:spPr/>
    </dgm:pt>
    <dgm:pt modelId="{01E787C3-359D-4FC0-955B-28EBCBAAB7B2}" type="pres">
      <dgm:prSet presAssocID="{D1EF289C-F3A0-400C-9E8D-CA3D35989D15}" presName="dummy" presStyleCnt="0"/>
      <dgm:spPr/>
    </dgm:pt>
    <dgm:pt modelId="{B0C233AC-82C2-4040-9C74-B72C36869B8F}" type="pres">
      <dgm:prSet presAssocID="{D1EF289C-F3A0-400C-9E8D-CA3D35989D15}" presName="node" presStyleLbl="revTx" presStyleIdx="4" presStyleCnt="6">
        <dgm:presLayoutVars>
          <dgm:bulletEnabled val="1"/>
        </dgm:presLayoutVars>
      </dgm:prSet>
      <dgm:spPr/>
    </dgm:pt>
    <dgm:pt modelId="{36C6D561-F3F1-4D15-AF5F-A08E95E2D30F}" type="pres">
      <dgm:prSet presAssocID="{F042E660-ED19-4182-8081-C0CD27FF81D7}" presName="sibTrans" presStyleLbl="node1" presStyleIdx="4" presStyleCnt="6"/>
      <dgm:spPr/>
    </dgm:pt>
    <dgm:pt modelId="{A6006441-AA18-4D30-8BC4-4E11F52D6F88}" type="pres">
      <dgm:prSet presAssocID="{4150AB71-1156-4325-9A19-8BF35D379A76}" presName="dummy" presStyleCnt="0"/>
      <dgm:spPr/>
    </dgm:pt>
    <dgm:pt modelId="{5F126688-C635-45E5-B430-F570F62F2772}" type="pres">
      <dgm:prSet presAssocID="{4150AB71-1156-4325-9A19-8BF35D379A76}" presName="node" presStyleLbl="revTx" presStyleIdx="5" presStyleCnt="6">
        <dgm:presLayoutVars>
          <dgm:bulletEnabled val="1"/>
        </dgm:presLayoutVars>
      </dgm:prSet>
      <dgm:spPr/>
    </dgm:pt>
    <dgm:pt modelId="{C8A5E2F4-240B-4F00-A375-069248BBCEB2}" type="pres">
      <dgm:prSet presAssocID="{999BD9AF-6DE1-456E-95DD-14387475F05E}" presName="sibTrans" presStyleLbl="node1" presStyleIdx="5" presStyleCnt="6"/>
      <dgm:spPr/>
    </dgm:pt>
  </dgm:ptLst>
  <dgm:cxnLst>
    <dgm:cxn modelId="{21D7CA0B-C4FE-48D0-838C-ED082069E255}" type="presOf" srcId="{4150AB71-1156-4325-9A19-8BF35D379A76}" destId="{5F126688-C635-45E5-B430-F570F62F2772}" srcOrd="0" destOrd="0" presId="urn:microsoft.com/office/officeart/2005/8/layout/cycle1"/>
    <dgm:cxn modelId="{CE208414-8E3A-42E7-A38D-97B2669843BD}" srcId="{4369899B-B464-4F63-A2E7-F536E9A52EBE}" destId="{FF265184-BCEA-4BA5-A6B7-36575C22E5C1}" srcOrd="0" destOrd="0" parTransId="{57D0B293-B1E1-4FA2-81A2-8CB946A6BECC}" sibTransId="{313F12EE-BECD-49F6-A2DA-EDD1D826C64F}"/>
    <dgm:cxn modelId="{91CAA820-4FEA-46B7-919A-61416F722B90}" srcId="{4369899B-B464-4F63-A2E7-F536E9A52EBE}" destId="{47C44F82-474A-4E15-80A5-C5E72ACE0638}" srcOrd="2" destOrd="0" parTransId="{EC87209D-EF0C-4C19-8EEC-9926C556F9CD}" sibTransId="{13BD59ED-42F0-411E-9E05-1D629956BA10}"/>
    <dgm:cxn modelId="{DB0D422C-B652-4FC7-AD94-C13383462047}" type="presOf" srcId="{47C44F82-474A-4E15-80A5-C5E72ACE0638}" destId="{6D8519E5-5131-4C58-A3A4-DA3BEE793CF7}" srcOrd="0" destOrd="0" presId="urn:microsoft.com/office/officeart/2005/8/layout/cycle1"/>
    <dgm:cxn modelId="{BF52F749-B6B0-4467-BAFA-C3DB42BE9A6B}" type="presOf" srcId="{13B1706C-5D11-4AD0-81BE-4EF18FC864C1}" destId="{421D4D33-2F6E-4146-B1CD-F4FD809A64C5}" srcOrd="0" destOrd="0" presId="urn:microsoft.com/office/officeart/2005/8/layout/cycle1"/>
    <dgm:cxn modelId="{96BBCC4A-3D20-4131-9AED-126A9C44729D}" type="presOf" srcId="{4369899B-B464-4F63-A2E7-F536E9A52EBE}" destId="{EC3F4A5C-D6E9-43D0-A4EA-5BC420E0AC0B}" srcOrd="0" destOrd="0" presId="urn:microsoft.com/office/officeart/2005/8/layout/cycle1"/>
    <dgm:cxn modelId="{E3A4655A-1958-43E0-AF85-3EBBFDC4F9A8}" srcId="{4369899B-B464-4F63-A2E7-F536E9A52EBE}" destId="{D1EF289C-F3A0-400C-9E8D-CA3D35989D15}" srcOrd="4" destOrd="0" parTransId="{7AA26271-3EE5-480D-B6F3-24C4496EF1A8}" sibTransId="{F042E660-ED19-4182-8081-C0CD27FF81D7}"/>
    <dgm:cxn modelId="{5A33BA6E-D534-4234-A612-EC5D5F15629F}" type="presOf" srcId="{13BD59ED-42F0-411E-9E05-1D629956BA10}" destId="{0063D969-847F-49E5-BBEE-31953D3BCF73}" srcOrd="0" destOrd="0" presId="urn:microsoft.com/office/officeart/2005/8/layout/cycle1"/>
    <dgm:cxn modelId="{B4CEB086-3A97-452D-89B2-5B2968653DD4}" type="presOf" srcId="{F042E660-ED19-4182-8081-C0CD27FF81D7}" destId="{36C6D561-F3F1-4D15-AF5F-A08E95E2D30F}" srcOrd="0" destOrd="0" presId="urn:microsoft.com/office/officeart/2005/8/layout/cycle1"/>
    <dgm:cxn modelId="{280DEE86-0BCC-4E9D-BE9B-386FB0FB629A}" srcId="{4369899B-B464-4F63-A2E7-F536E9A52EBE}" destId="{D09840AA-3CFC-49BC-A807-93215FC7F69F}" srcOrd="1" destOrd="0" parTransId="{38FCFF57-38BA-45AB-9AC8-E95FA6EE5859}" sibTransId="{13B1706C-5D11-4AD0-81BE-4EF18FC864C1}"/>
    <dgm:cxn modelId="{4055E38E-57BB-4A2F-8AC1-BCE8D94EAAFD}" type="presOf" srcId="{D1EF289C-F3A0-400C-9E8D-CA3D35989D15}" destId="{B0C233AC-82C2-4040-9C74-B72C36869B8F}" srcOrd="0" destOrd="0" presId="urn:microsoft.com/office/officeart/2005/8/layout/cycle1"/>
    <dgm:cxn modelId="{AB16F88F-9815-4DFB-B514-896224F82D3F}" type="presOf" srcId="{D09840AA-3CFC-49BC-A807-93215FC7F69F}" destId="{3B166691-553C-45B5-8D5A-F64D1CBC47FD}" srcOrd="0" destOrd="0" presId="urn:microsoft.com/office/officeart/2005/8/layout/cycle1"/>
    <dgm:cxn modelId="{5B9139A2-8963-4948-8419-E9F3D29AA58B}" type="presOf" srcId="{999BD9AF-6DE1-456E-95DD-14387475F05E}" destId="{C8A5E2F4-240B-4F00-A375-069248BBCEB2}" srcOrd="0" destOrd="0" presId="urn:microsoft.com/office/officeart/2005/8/layout/cycle1"/>
    <dgm:cxn modelId="{16D4EDBA-DE03-486F-ABB1-A06B9513E044}" srcId="{4369899B-B464-4F63-A2E7-F536E9A52EBE}" destId="{4150AB71-1156-4325-9A19-8BF35D379A76}" srcOrd="5" destOrd="0" parTransId="{A7B53449-5EFA-4EC0-BE8A-400B6FDEC146}" sibTransId="{999BD9AF-6DE1-456E-95DD-14387475F05E}"/>
    <dgm:cxn modelId="{BEC02FBD-90B6-40DC-AF15-9DFB022CEECF}" type="presOf" srcId="{FF265184-BCEA-4BA5-A6B7-36575C22E5C1}" destId="{3101AB05-FA7E-4DF4-83C3-C869BBBA8357}" srcOrd="0" destOrd="0" presId="urn:microsoft.com/office/officeart/2005/8/layout/cycle1"/>
    <dgm:cxn modelId="{D0631EC3-B52E-419C-A741-4B9BA189DFF6}" type="presOf" srcId="{12C8BB99-E1F6-4192-BF93-C897F394DEC7}" destId="{843C9CEA-6C6B-4B3D-82A5-77F33C42BE59}" srcOrd="0" destOrd="0" presId="urn:microsoft.com/office/officeart/2005/8/layout/cycle1"/>
    <dgm:cxn modelId="{132C93EE-3438-4634-B17A-0C7DA88DDB3B}" srcId="{4369899B-B464-4F63-A2E7-F536E9A52EBE}" destId="{12C8BB99-E1F6-4192-BF93-C897F394DEC7}" srcOrd="3" destOrd="0" parTransId="{C1190621-0F14-425B-B39E-F2FB032344E1}" sibTransId="{64E44F6D-EC80-40B4-92D4-27ED783D3D1D}"/>
    <dgm:cxn modelId="{C63F34EF-0E64-4643-B74A-9D98166B7251}" type="presOf" srcId="{64E44F6D-EC80-40B4-92D4-27ED783D3D1D}" destId="{ED5B1FEE-4866-4CD8-9ADE-2388974B226F}" srcOrd="0" destOrd="0" presId="urn:microsoft.com/office/officeart/2005/8/layout/cycle1"/>
    <dgm:cxn modelId="{87C2B4F8-D9D8-4E69-8215-F0E4A885FCD6}" type="presOf" srcId="{313F12EE-BECD-49F6-A2DA-EDD1D826C64F}" destId="{AA9B7087-52F3-436C-8D10-84B53BDAD42D}" srcOrd="0" destOrd="0" presId="urn:microsoft.com/office/officeart/2005/8/layout/cycle1"/>
    <dgm:cxn modelId="{80511B3E-7401-481C-BB30-CB7A53C8DA73}" type="presParOf" srcId="{EC3F4A5C-D6E9-43D0-A4EA-5BC420E0AC0B}" destId="{A3AD6511-4A2D-4A43-8E81-030B75519AFD}" srcOrd="0" destOrd="0" presId="urn:microsoft.com/office/officeart/2005/8/layout/cycle1"/>
    <dgm:cxn modelId="{053CA9A1-887E-4057-A7BA-66E0F58F4BD2}" type="presParOf" srcId="{EC3F4A5C-D6E9-43D0-A4EA-5BC420E0AC0B}" destId="{3101AB05-FA7E-4DF4-83C3-C869BBBA8357}" srcOrd="1" destOrd="0" presId="urn:microsoft.com/office/officeart/2005/8/layout/cycle1"/>
    <dgm:cxn modelId="{AB1822EC-EE67-4729-A4C8-1B06B2259E8B}" type="presParOf" srcId="{EC3F4A5C-D6E9-43D0-A4EA-5BC420E0AC0B}" destId="{AA9B7087-52F3-436C-8D10-84B53BDAD42D}" srcOrd="2" destOrd="0" presId="urn:microsoft.com/office/officeart/2005/8/layout/cycle1"/>
    <dgm:cxn modelId="{504BA04C-F794-472B-B6DF-DE593688B09E}" type="presParOf" srcId="{EC3F4A5C-D6E9-43D0-A4EA-5BC420E0AC0B}" destId="{518A9C65-72D3-4735-9E80-3F84B6D00EFC}" srcOrd="3" destOrd="0" presId="urn:microsoft.com/office/officeart/2005/8/layout/cycle1"/>
    <dgm:cxn modelId="{14E75452-3DBD-44B5-977B-69E98550F796}" type="presParOf" srcId="{EC3F4A5C-D6E9-43D0-A4EA-5BC420E0AC0B}" destId="{3B166691-553C-45B5-8D5A-F64D1CBC47FD}" srcOrd="4" destOrd="0" presId="urn:microsoft.com/office/officeart/2005/8/layout/cycle1"/>
    <dgm:cxn modelId="{EAA9C86C-2A5E-4FDD-9630-851AE67028B6}" type="presParOf" srcId="{EC3F4A5C-D6E9-43D0-A4EA-5BC420E0AC0B}" destId="{421D4D33-2F6E-4146-B1CD-F4FD809A64C5}" srcOrd="5" destOrd="0" presId="urn:microsoft.com/office/officeart/2005/8/layout/cycle1"/>
    <dgm:cxn modelId="{4B17D051-CAF0-4EE1-8068-D68A4B840CAE}" type="presParOf" srcId="{EC3F4A5C-D6E9-43D0-A4EA-5BC420E0AC0B}" destId="{43614E17-74A0-468D-936A-D0760AB7CAEB}" srcOrd="6" destOrd="0" presId="urn:microsoft.com/office/officeart/2005/8/layout/cycle1"/>
    <dgm:cxn modelId="{30F16741-4354-46C5-926B-8C19EF5E64D7}" type="presParOf" srcId="{EC3F4A5C-D6E9-43D0-A4EA-5BC420E0AC0B}" destId="{6D8519E5-5131-4C58-A3A4-DA3BEE793CF7}" srcOrd="7" destOrd="0" presId="urn:microsoft.com/office/officeart/2005/8/layout/cycle1"/>
    <dgm:cxn modelId="{87A813A6-5160-476C-9A81-B17D8E18C945}" type="presParOf" srcId="{EC3F4A5C-D6E9-43D0-A4EA-5BC420E0AC0B}" destId="{0063D969-847F-49E5-BBEE-31953D3BCF73}" srcOrd="8" destOrd="0" presId="urn:microsoft.com/office/officeart/2005/8/layout/cycle1"/>
    <dgm:cxn modelId="{B7A41AC1-80E6-4FED-9A03-6B19722755D9}" type="presParOf" srcId="{EC3F4A5C-D6E9-43D0-A4EA-5BC420E0AC0B}" destId="{D1B996FE-6501-491B-81A1-45D8CBE7F49A}" srcOrd="9" destOrd="0" presId="urn:microsoft.com/office/officeart/2005/8/layout/cycle1"/>
    <dgm:cxn modelId="{CD0D3E62-1367-49FB-AFC4-AB892AD69C4D}" type="presParOf" srcId="{EC3F4A5C-D6E9-43D0-A4EA-5BC420E0AC0B}" destId="{843C9CEA-6C6B-4B3D-82A5-77F33C42BE59}" srcOrd="10" destOrd="0" presId="urn:microsoft.com/office/officeart/2005/8/layout/cycle1"/>
    <dgm:cxn modelId="{51A94F1F-BA6E-4E2B-89F9-99EF48ADAEDF}" type="presParOf" srcId="{EC3F4A5C-D6E9-43D0-A4EA-5BC420E0AC0B}" destId="{ED5B1FEE-4866-4CD8-9ADE-2388974B226F}" srcOrd="11" destOrd="0" presId="urn:microsoft.com/office/officeart/2005/8/layout/cycle1"/>
    <dgm:cxn modelId="{3B8DA89E-7FFB-4A83-AF5C-A42A20EB9814}" type="presParOf" srcId="{EC3F4A5C-D6E9-43D0-A4EA-5BC420E0AC0B}" destId="{01E787C3-359D-4FC0-955B-28EBCBAAB7B2}" srcOrd="12" destOrd="0" presId="urn:microsoft.com/office/officeart/2005/8/layout/cycle1"/>
    <dgm:cxn modelId="{A083FC3F-9A86-4B37-98E6-B84B52111DCE}" type="presParOf" srcId="{EC3F4A5C-D6E9-43D0-A4EA-5BC420E0AC0B}" destId="{B0C233AC-82C2-4040-9C74-B72C36869B8F}" srcOrd="13" destOrd="0" presId="urn:microsoft.com/office/officeart/2005/8/layout/cycle1"/>
    <dgm:cxn modelId="{D1945734-7ED3-45B3-BDCC-B4FFA75DDDE7}" type="presParOf" srcId="{EC3F4A5C-D6E9-43D0-A4EA-5BC420E0AC0B}" destId="{36C6D561-F3F1-4D15-AF5F-A08E95E2D30F}" srcOrd="14" destOrd="0" presId="urn:microsoft.com/office/officeart/2005/8/layout/cycle1"/>
    <dgm:cxn modelId="{FBEEDBD8-4510-4DD0-AD9A-950CEBC03D2A}" type="presParOf" srcId="{EC3F4A5C-D6E9-43D0-A4EA-5BC420E0AC0B}" destId="{A6006441-AA18-4D30-8BC4-4E11F52D6F88}" srcOrd="15" destOrd="0" presId="urn:microsoft.com/office/officeart/2005/8/layout/cycle1"/>
    <dgm:cxn modelId="{C4171FB2-EF25-481A-BECA-FF65E829397D}" type="presParOf" srcId="{EC3F4A5C-D6E9-43D0-A4EA-5BC420E0AC0B}" destId="{5F126688-C635-45E5-B430-F570F62F2772}" srcOrd="16" destOrd="0" presId="urn:microsoft.com/office/officeart/2005/8/layout/cycle1"/>
    <dgm:cxn modelId="{8AAA0021-501C-42FB-AA70-54A4EE1792C8}" type="presParOf" srcId="{EC3F4A5C-D6E9-43D0-A4EA-5BC420E0AC0B}" destId="{C8A5E2F4-240B-4F00-A375-069248BBCEB2}"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B5E37-1CB0-4046-88A7-3E9460D4382B}">
      <dsp:nvSpPr>
        <dsp:cNvPr id="0" name=""/>
        <dsp:cNvSpPr/>
      </dsp:nvSpPr>
      <dsp:spPr>
        <a:xfrm rot="16200000">
          <a:off x="-1787878" y="3258226"/>
          <a:ext cx="4517136" cy="34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0340"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chemeClr val="bg2">
                  <a:lumMod val="50000"/>
                </a:schemeClr>
              </a:solidFill>
            </a:rPr>
            <a:t>Property </a:t>
          </a:r>
        </a:p>
      </dsp:txBody>
      <dsp:txXfrm>
        <a:off x="-1787878" y="3258226"/>
        <a:ext cx="4517136" cy="340543"/>
      </dsp:txXfrm>
    </dsp:sp>
    <dsp:sp modelId="{49653328-E838-423F-8123-999C0ABC7F7E}">
      <dsp:nvSpPr>
        <dsp:cNvPr id="0" name=""/>
        <dsp:cNvSpPr/>
      </dsp:nvSpPr>
      <dsp:spPr>
        <a:xfrm>
          <a:off x="680981" y="1097669"/>
          <a:ext cx="1696266" cy="4693530"/>
        </a:xfrm>
        <a:prstGeom prst="rect">
          <a:avLst/>
        </a:prstGeom>
        <a:noFill/>
        <a:ln w="25400" cap="flat" cmpd="sng" algn="ctr">
          <a:solidFill>
            <a:srgbClr val="33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00340" rIns="99568" bIns="99568" numCol="1" spcCol="1270" anchor="t" anchorCtr="0">
          <a:noAutofi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Class A-/B+</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Age: Post 2000</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Below replacement cost pricing</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Potential to add value</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Arial"/>
            <a:ea typeface="+mn-ea"/>
            <a:cs typeface="+mn-cs"/>
          </a:endParaRPr>
        </a:p>
        <a:p>
          <a:pPr marL="114300" lvl="1" indent="0" algn="l" defTabSz="622300">
            <a:lnSpc>
              <a:spcPct val="90000"/>
            </a:lnSpc>
            <a:spcBef>
              <a:spcPct val="0"/>
            </a:spcBef>
            <a:spcAft>
              <a:spcPct val="15000"/>
            </a:spcAft>
            <a:buChar char="•"/>
          </a:pPr>
          <a:endParaRPr lang="en-US" sz="1400" kern="1200" dirty="0">
            <a:solidFill>
              <a:schemeClr val="bg2">
                <a:lumMod val="75000"/>
              </a:schemeClr>
            </a:solidFill>
          </a:endParaRPr>
        </a:p>
        <a:p>
          <a:pPr marL="114300" lvl="1" indent="0" algn="l" defTabSz="622300">
            <a:lnSpc>
              <a:spcPct val="90000"/>
            </a:lnSpc>
            <a:spcBef>
              <a:spcPct val="0"/>
            </a:spcBef>
            <a:spcAft>
              <a:spcPct val="15000"/>
            </a:spcAft>
            <a:buChar char="•"/>
          </a:pPr>
          <a:endParaRPr lang="en-US" sz="1400" kern="1200" dirty="0">
            <a:solidFill>
              <a:schemeClr val="bg2">
                <a:lumMod val="75000"/>
              </a:schemeClr>
            </a:solidFill>
          </a:endParaRPr>
        </a:p>
      </dsp:txBody>
      <dsp:txXfrm>
        <a:off x="680981" y="1097669"/>
        <a:ext cx="1696266" cy="4693530"/>
      </dsp:txXfrm>
    </dsp:sp>
    <dsp:sp modelId="{C514D71A-B093-4EEC-9A05-7D8CD7C85629}">
      <dsp:nvSpPr>
        <dsp:cNvPr id="0" name=""/>
        <dsp:cNvSpPr/>
      </dsp:nvSpPr>
      <dsp:spPr>
        <a:xfrm>
          <a:off x="78829" y="52421"/>
          <a:ext cx="1576149" cy="1250433"/>
        </a:xfrm>
        <a:prstGeom prst="rect">
          <a:avLst/>
        </a:prstGeom>
        <a:blipFill>
          <a:blip xmlns:r="http://schemas.openxmlformats.org/officeDocument/2006/relationships" r:embed="rId1"/>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625F8-FD81-44DA-9F91-07833882FABC}">
      <dsp:nvSpPr>
        <dsp:cNvPr id="0" name=""/>
        <dsp:cNvSpPr/>
      </dsp:nvSpPr>
      <dsp:spPr>
        <a:xfrm rot="16200000">
          <a:off x="1200483" y="3199003"/>
          <a:ext cx="4517136" cy="34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0340"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chemeClr val="bg2">
                  <a:lumMod val="50000"/>
                </a:schemeClr>
              </a:solidFill>
            </a:rPr>
            <a:t>Location </a:t>
          </a:r>
        </a:p>
      </dsp:txBody>
      <dsp:txXfrm>
        <a:off x="1200483" y="3199003"/>
        <a:ext cx="4517136" cy="340543"/>
      </dsp:txXfrm>
    </dsp:sp>
    <dsp:sp modelId="{871AD4BC-D45D-4AC3-857B-AC4AF5FE2AE8}">
      <dsp:nvSpPr>
        <dsp:cNvPr id="0" name=""/>
        <dsp:cNvSpPr/>
      </dsp:nvSpPr>
      <dsp:spPr>
        <a:xfrm>
          <a:off x="3657608" y="1067433"/>
          <a:ext cx="1771580" cy="4723749"/>
        </a:xfrm>
        <a:prstGeom prst="rect">
          <a:avLst/>
        </a:prstGeom>
        <a:solidFill>
          <a:schemeClr val="bg1"/>
        </a:solidFill>
        <a:ln w="25400" cap="flat" cmpd="sng" algn="ctr">
          <a:solidFill>
            <a:srgbClr val="33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00340" rIns="99568" bIns="99568" numCol="1" spcCol="1270" anchor="t" anchorCtr="0">
          <a:noAutofit/>
        </a:bodyPr>
        <a:lstStyle/>
        <a:p>
          <a:pPr marL="114300" lvl="1" indent="-114300" algn="l" defTabSz="622300">
            <a:lnSpc>
              <a:spcPct val="90000"/>
            </a:lnSpc>
            <a:spcBef>
              <a:spcPct val="0"/>
            </a:spcBef>
            <a:spcAft>
              <a:spcPts val="150"/>
            </a:spcAft>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Secondary or tertiary markets</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Growing population</a:t>
          </a:r>
        </a:p>
        <a:p>
          <a:pPr marL="114300" lvl="1" indent="-114300" algn="l" defTabSz="622300">
            <a:lnSpc>
              <a:spcPct val="90000"/>
            </a:lnSpc>
            <a:spcBef>
              <a:spcPct val="0"/>
            </a:spcBef>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Growing employment</a:t>
          </a:r>
        </a:p>
        <a:p>
          <a:pPr marL="114300" lvl="1" indent="-114300" algn="l" defTabSz="622300">
            <a:lnSpc>
              <a:spcPct val="90000"/>
            </a:lnSpc>
            <a:spcBef>
              <a:spcPct val="0"/>
            </a:spcBef>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Proximity to universities, hospitals and major employers</a:t>
          </a:r>
        </a:p>
        <a:p>
          <a:pPr marL="114300" lvl="1" indent="-114300" algn="l" defTabSz="622300">
            <a:lnSpc>
              <a:spcPct val="90000"/>
            </a:lnSpc>
            <a:spcBef>
              <a:spcPct val="0"/>
            </a:spcBef>
            <a:spcAft>
              <a:spcPts val="150"/>
            </a:spcAft>
            <a:buFont typeface="Arial" panose="020B0604020202020204" pitchFamily="34" charset="0"/>
            <a:buChar char="•"/>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ts val="150"/>
            </a:spcAft>
            <a:buFont typeface="Arial" panose="020B0604020202020204" pitchFamily="34" charset="0"/>
            <a:buChar char="•"/>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Easy highway access</a:t>
          </a:r>
        </a:p>
        <a:p>
          <a:pPr marL="114300" lvl="1" indent="-114300" algn="l" defTabSz="622300">
            <a:lnSpc>
              <a:spcPct val="90000"/>
            </a:lnSpc>
            <a:spcBef>
              <a:spcPct val="0"/>
            </a:spcBef>
            <a:spcAft>
              <a:spcPts val="150"/>
            </a:spcAft>
            <a:buChar char="•"/>
          </a:pPr>
          <a:endParaRPr lang="en-US" sz="1400" kern="1200" dirty="0">
            <a:solidFill>
              <a:srgbClr val="808080">
                <a:lumMod val="75000"/>
              </a:srgbClr>
            </a:solidFill>
            <a:latin typeface="Arial"/>
            <a:ea typeface="+mn-ea"/>
            <a:cs typeface="+mn-cs"/>
          </a:endParaRPr>
        </a:p>
        <a:p>
          <a:pPr marL="114300" lvl="1" indent="-114300" algn="l" defTabSz="622300">
            <a:lnSpc>
              <a:spcPct val="90000"/>
            </a:lnSpc>
            <a:spcBef>
              <a:spcPct val="0"/>
            </a:spcBef>
            <a:spcAft>
              <a:spcPct val="15000"/>
            </a:spcAft>
            <a:buChar char="•"/>
          </a:pPr>
          <a:endParaRPr lang="en-US" sz="1400" kern="1200" dirty="0">
            <a:solidFill>
              <a:srgbClr val="808080">
                <a:lumMod val="75000"/>
              </a:srgbClr>
            </a:solidFill>
            <a:latin typeface="Arial"/>
            <a:ea typeface="+mn-ea"/>
            <a:cs typeface="+mn-cs"/>
          </a:endParaRPr>
        </a:p>
        <a:p>
          <a:pPr marL="114300" lvl="1" indent="-114300" algn="l" defTabSz="622300">
            <a:lnSpc>
              <a:spcPct val="90000"/>
            </a:lnSpc>
            <a:spcBef>
              <a:spcPct val="0"/>
            </a:spcBef>
            <a:spcAft>
              <a:spcPct val="15000"/>
            </a:spcAft>
            <a:buChar char="•"/>
          </a:pPr>
          <a:endParaRPr lang="en-US" sz="1400" kern="1200" dirty="0">
            <a:solidFill>
              <a:srgbClr val="808080">
                <a:lumMod val="75000"/>
              </a:srgbClr>
            </a:solidFill>
            <a:latin typeface="Arial"/>
            <a:ea typeface="+mn-ea"/>
            <a:cs typeface="+mn-cs"/>
          </a:endParaRPr>
        </a:p>
      </dsp:txBody>
      <dsp:txXfrm>
        <a:off x="3657608" y="1067433"/>
        <a:ext cx="1771580" cy="4723749"/>
      </dsp:txXfrm>
    </dsp:sp>
    <dsp:sp modelId="{E3A3698A-8FCF-494C-89F7-129FCBB10D24}">
      <dsp:nvSpPr>
        <dsp:cNvPr id="0" name=""/>
        <dsp:cNvSpPr/>
      </dsp:nvSpPr>
      <dsp:spPr>
        <a:xfrm>
          <a:off x="2863561" y="0"/>
          <a:ext cx="1667741" cy="1278072"/>
        </a:xfrm>
        <a:prstGeom prst="rect">
          <a:avLst/>
        </a:prstGeom>
        <a:blipFill>
          <a:blip xmlns:r="http://schemas.openxmlformats.org/officeDocument/2006/relationships" r:embed="rId2"/>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EA90C-8DF1-4869-BD31-51ADD8A06304}">
      <dsp:nvSpPr>
        <dsp:cNvPr id="0" name=""/>
        <dsp:cNvSpPr/>
      </dsp:nvSpPr>
      <dsp:spPr>
        <a:xfrm rot="16200000">
          <a:off x="4158387" y="3187109"/>
          <a:ext cx="4517136" cy="34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0340" bIns="0" numCol="1" spcCol="1270" anchor="t" anchorCtr="0">
          <a:noAutofit/>
        </a:bodyPr>
        <a:lstStyle/>
        <a:p>
          <a:pPr marL="0" lvl="0" indent="0" algn="r" defTabSz="1111250">
            <a:lnSpc>
              <a:spcPct val="90000"/>
            </a:lnSpc>
            <a:spcBef>
              <a:spcPct val="0"/>
            </a:spcBef>
            <a:spcAft>
              <a:spcPct val="35000"/>
            </a:spcAft>
            <a:buNone/>
          </a:pPr>
          <a:r>
            <a:rPr lang="en-US" sz="2500" kern="1200" dirty="0">
              <a:solidFill>
                <a:schemeClr val="bg2">
                  <a:lumMod val="50000"/>
                </a:schemeClr>
              </a:solidFill>
            </a:rPr>
            <a:t>Tenants</a:t>
          </a:r>
        </a:p>
      </dsp:txBody>
      <dsp:txXfrm>
        <a:off x="4158387" y="3187109"/>
        <a:ext cx="4517136" cy="340543"/>
      </dsp:txXfrm>
    </dsp:sp>
    <dsp:sp modelId="{944D0A3C-BCA3-4626-B5EE-767E7EF0FEE1}">
      <dsp:nvSpPr>
        <dsp:cNvPr id="0" name=""/>
        <dsp:cNvSpPr/>
      </dsp:nvSpPr>
      <dsp:spPr>
        <a:xfrm>
          <a:off x="6604683" y="1107472"/>
          <a:ext cx="1696266" cy="4683727"/>
        </a:xfrm>
        <a:prstGeom prst="rect">
          <a:avLst/>
        </a:prstGeom>
        <a:solidFill>
          <a:schemeClr val="bg1"/>
        </a:solidFill>
        <a:ln w="25400" cap="flat" cmpd="sng" algn="ctr">
          <a:solidFill>
            <a:srgbClr val="33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00340" rIns="99568" bIns="99568" numCol="1" spcCol="1270" anchor="t" anchorCtr="0">
          <a:noAutofit/>
        </a:bodyPr>
        <a:lstStyle/>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Diverse residents</a:t>
          </a:r>
        </a:p>
        <a:p>
          <a:pPr marL="119063" lvl="1" indent="-119063" algn="l" defTabSz="622300">
            <a:lnSpc>
              <a:spcPct val="90000"/>
            </a:lnSpc>
            <a:spcBef>
              <a:spcPct val="0"/>
            </a:spcBef>
            <a:spcAft>
              <a:spcPts val="150"/>
            </a:spcAft>
            <a:buFont typeface="Arial" panose="020B0604020202020204" pitchFamily="34" charset="0"/>
            <a:buChar char="•"/>
            <a:tabLst/>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Families</a:t>
          </a:r>
        </a:p>
        <a:p>
          <a:pPr marL="119063" lvl="1" indent="-119063" algn="l" defTabSz="622300">
            <a:lnSpc>
              <a:spcPct val="90000"/>
            </a:lnSpc>
            <a:spcBef>
              <a:spcPct val="0"/>
            </a:spcBef>
            <a:spcAft>
              <a:spcPts val="150"/>
            </a:spcAft>
            <a:buFont typeface="Arial" panose="020B0604020202020204" pitchFamily="34" charset="0"/>
            <a:buChar char="•"/>
            <a:tabLst/>
          </a:pPr>
          <a:endParaRPr lang="en-US" sz="1400" kern="1200" dirty="0">
            <a:solidFill>
              <a:srgbClr val="808080">
                <a:lumMod val="75000"/>
              </a:srgbClr>
            </a:solidFill>
            <a:latin typeface="Calibri" panose="020F0502020204030204" pitchFamily="34" charset="0"/>
            <a:ea typeface="+mn-ea"/>
            <a:cs typeface="Calibri" panose="020F0502020204030204" pitchFamily="34" charset="0"/>
          </a:endParaRPr>
        </a:p>
        <a:p>
          <a:pPr marL="119063" lvl="1" indent="-119063" algn="l" defTabSz="622300">
            <a:lnSpc>
              <a:spcPct val="90000"/>
            </a:lnSpc>
            <a:spcBef>
              <a:spcPct val="0"/>
            </a:spcBef>
            <a:spcAft>
              <a:spcPts val="150"/>
            </a:spcAft>
            <a:buFont typeface="Arial" panose="020B0604020202020204" pitchFamily="34" charset="0"/>
            <a:buChar char="•"/>
            <a:tabLst/>
          </a:pPr>
          <a:r>
            <a:rPr lang="en-US" sz="1400" kern="1200" dirty="0">
              <a:solidFill>
                <a:srgbClr val="808080">
                  <a:lumMod val="75000"/>
                </a:srgbClr>
              </a:solidFill>
              <a:latin typeface="Calibri" panose="020F0502020204030204" pitchFamily="34" charset="0"/>
              <a:ea typeface="+mn-ea"/>
              <a:cs typeface="Calibri" panose="020F0502020204030204" pitchFamily="34" charset="0"/>
            </a:rPr>
            <a:t>Working        professionals</a:t>
          </a:r>
        </a:p>
      </dsp:txBody>
      <dsp:txXfrm>
        <a:off x="6604683" y="1107472"/>
        <a:ext cx="1696266" cy="4683727"/>
      </dsp:txXfrm>
    </dsp:sp>
    <dsp:sp modelId="{C9E8FEBC-D9E9-446D-AB92-562F6660C0BB}">
      <dsp:nvSpPr>
        <dsp:cNvPr id="0" name=""/>
        <dsp:cNvSpPr/>
      </dsp:nvSpPr>
      <dsp:spPr>
        <a:xfrm>
          <a:off x="5693086" y="33038"/>
          <a:ext cx="1693078" cy="1270907"/>
        </a:xfrm>
        <a:prstGeom prst="rect">
          <a:avLst/>
        </a:prstGeom>
        <a:blipFill>
          <a:blip xmlns:r="http://schemas.openxmlformats.org/officeDocument/2006/relationships" r:embed="rId3"/>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1AB05-FA7E-4DF4-83C3-C869BBBA8357}">
      <dsp:nvSpPr>
        <dsp:cNvPr id="0" name=""/>
        <dsp:cNvSpPr/>
      </dsp:nvSpPr>
      <dsp:spPr>
        <a:xfrm>
          <a:off x="5207497" y="10831"/>
          <a:ext cx="1040904"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Newer </a:t>
          </a:r>
          <a:br>
            <a:rPr lang="en-US" altLang="en-US" sz="1050" b="1" kern="1200" dirty="0">
              <a:solidFill>
                <a:srgbClr val="3A3838"/>
              </a:solidFill>
              <a:latin typeface="Calibri" panose="020F0502020204030204" pitchFamily="34" charset="0"/>
              <a:ea typeface="+mn-ea"/>
              <a:cs typeface="Calibri" panose="020F0502020204030204" pitchFamily="34" charset="0"/>
            </a:rPr>
          </a:br>
          <a:r>
            <a:rPr lang="en-US" altLang="en-US" sz="1050" b="1" kern="1200" dirty="0">
              <a:solidFill>
                <a:srgbClr val="3A3838"/>
              </a:solidFill>
              <a:latin typeface="Calibri" panose="020F0502020204030204" pitchFamily="34" charset="0"/>
              <a:ea typeface="+mn-ea"/>
              <a:cs typeface="Calibri" panose="020F0502020204030204" pitchFamily="34" charset="0"/>
            </a:rPr>
            <a:t>multifamily with reasonable risk/return profile</a:t>
          </a:r>
          <a:endParaRPr lang="en-US" sz="1050" b="1" kern="1200" dirty="0">
            <a:latin typeface="Calibri" panose="020F0502020204030204" pitchFamily="34" charset="0"/>
            <a:cs typeface="Calibri" panose="020F0502020204030204" pitchFamily="34" charset="0"/>
          </a:endParaRPr>
        </a:p>
      </dsp:txBody>
      <dsp:txXfrm>
        <a:off x="5207497" y="10831"/>
        <a:ext cx="1040904" cy="1039345"/>
      </dsp:txXfrm>
    </dsp:sp>
    <dsp:sp modelId="{AA9B7087-52F3-436C-8D10-84B53BDAD42D}">
      <dsp:nvSpPr>
        <dsp:cNvPr id="0" name=""/>
        <dsp:cNvSpPr/>
      </dsp:nvSpPr>
      <dsp:spPr>
        <a:xfrm>
          <a:off x="2027838" y="71"/>
          <a:ext cx="5079856" cy="5079856"/>
        </a:xfrm>
        <a:prstGeom prst="circularArrow">
          <a:avLst>
            <a:gd name="adj1" fmla="val 3990"/>
            <a:gd name="adj2" fmla="val 250280"/>
            <a:gd name="adj3" fmla="val 20573211"/>
            <a:gd name="adj4" fmla="val 18984626"/>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166691-553C-45B5-8D5A-F64D1CBC47FD}">
      <dsp:nvSpPr>
        <dsp:cNvPr id="0" name=""/>
        <dsp:cNvSpPr/>
      </dsp:nvSpPr>
      <dsp:spPr>
        <a:xfrm>
          <a:off x="6368460" y="2020327"/>
          <a:ext cx="1039345"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Basis below replacement cost in growth markets</a:t>
          </a:r>
        </a:p>
      </dsp:txBody>
      <dsp:txXfrm>
        <a:off x="6368460" y="2020327"/>
        <a:ext cx="1039345" cy="1039345"/>
      </dsp:txXfrm>
    </dsp:sp>
    <dsp:sp modelId="{421D4D33-2F6E-4146-B1CD-F4FD809A64C5}">
      <dsp:nvSpPr>
        <dsp:cNvPr id="0" name=""/>
        <dsp:cNvSpPr/>
      </dsp:nvSpPr>
      <dsp:spPr>
        <a:xfrm>
          <a:off x="2027838" y="71"/>
          <a:ext cx="5079856" cy="5079856"/>
        </a:xfrm>
        <a:prstGeom prst="circularArrow">
          <a:avLst>
            <a:gd name="adj1" fmla="val 3990"/>
            <a:gd name="adj2" fmla="val 250280"/>
            <a:gd name="adj3" fmla="val 2366768"/>
            <a:gd name="adj4" fmla="val 776509"/>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D8519E5-5131-4C58-A3A4-DA3BEE793CF7}">
      <dsp:nvSpPr>
        <dsp:cNvPr id="0" name=""/>
        <dsp:cNvSpPr/>
      </dsp:nvSpPr>
      <dsp:spPr>
        <a:xfrm>
          <a:off x="5208277" y="4029823"/>
          <a:ext cx="1039345"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Upside from moderate unit upgrades</a:t>
          </a:r>
        </a:p>
      </dsp:txBody>
      <dsp:txXfrm>
        <a:off x="5208277" y="4029823"/>
        <a:ext cx="1039345" cy="1039345"/>
      </dsp:txXfrm>
    </dsp:sp>
    <dsp:sp modelId="{0063D969-847F-49E5-BBEE-31953D3BCF73}">
      <dsp:nvSpPr>
        <dsp:cNvPr id="0" name=""/>
        <dsp:cNvSpPr/>
      </dsp:nvSpPr>
      <dsp:spPr>
        <a:xfrm>
          <a:off x="2027838" y="71"/>
          <a:ext cx="5079856" cy="5079856"/>
        </a:xfrm>
        <a:prstGeom prst="circularArrow">
          <a:avLst>
            <a:gd name="adj1" fmla="val 3990"/>
            <a:gd name="adj2" fmla="val 250280"/>
            <a:gd name="adj3" fmla="val 6111155"/>
            <a:gd name="adj4" fmla="val 4438565"/>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43C9CEA-6C6B-4B3D-82A5-77F33C42BE59}">
      <dsp:nvSpPr>
        <dsp:cNvPr id="0" name=""/>
        <dsp:cNvSpPr/>
      </dsp:nvSpPr>
      <dsp:spPr>
        <a:xfrm>
          <a:off x="2887910" y="4029823"/>
          <a:ext cx="1039345"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Competitive fee structure and strong alignment of interests</a:t>
          </a:r>
        </a:p>
      </dsp:txBody>
      <dsp:txXfrm>
        <a:off x="2887910" y="4029823"/>
        <a:ext cx="1039345" cy="1039345"/>
      </dsp:txXfrm>
    </dsp:sp>
    <dsp:sp modelId="{ED5B1FEE-4866-4CD8-9ADE-2388974B226F}">
      <dsp:nvSpPr>
        <dsp:cNvPr id="0" name=""/>
        <dsp:cNvSpPr/>
      </dsp:nvSpPr>
      <dsp:spPr>
        <a:xfrm>
          <a:off x="2027838" y="71"/>
          <a:ext cx="5079856" cy="5079856"/>
        </a:xfrm>
        <a:prstGeom prst="circularArrow">
          <a:avLst>
            <a:gd name="adj1" fmla="val 3990"/>
            <a:gd name="adj2" fmla="val 250280"/>
            <a:gd name="adj3" fmla="val 9773211"/>
            <a:gd name="adj4" fmla="val 8182951"/>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0C233AC-82C2-4040-9C74-B72C36869B8F}">
      <dsp:nvSpPr>
        <dsp:cNvPr id="0" name=""/>
        <dsp:cNvSpPr/>
      </dsp:nvSpPr>
      <dsp:spPr>
        <a:xfrm>
          <a:off x="1727727" y="2020327"/>
          <a:ext cx="1039345"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Demonstrable track record</a:t>
          </a:r>
        </a:p>
      </dsp:txBody>
      <dsp:txXfrm>
        <a:off x="1727727" y="2020327"/>
        <a:ext cx="1039345" cy="1039345"/>
      </dsp:txXfrm>
    </dsp:sp>
    <dsp:sp modelId="{36C6D561-F3F1-4D15-AF5F-A08E95E2D30F}">
      <dsp:nvSpPr>
        <dsp:cNvPr id="0" name=""/>
        <dsp:cNvSpPr/>
      </dsp:nvSpPr>
      <dsp:spPr>
        <a:xfrm>
          <a:off x="2027838" y="71"/>
          <a:ext cx="5079856" cy="5079856"/>
        </a:xfrm>
        <a:prstGeom prst="circularArrow">
          <a:avLst>
            <a:gd name="adj1" fmla="val 3990"/>
            <a:gd name="adj2" fmla="val 250280"/>
            <a:gd name="adj3" fmla="val 13166768"/>
            <a:gd name="adj4" fmla="val 11576509"/>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F126688-C635-45E5-B430-F570F62F2772}">
      <dsp:nvSpPr>
        <dsp:cNvPr id="0" name=""/>
        <dsp:cNvSpPr/>
      </dsp:nvSpPr>
      <dsp:spPr>
        <a:xfrm>
          <a:off x="2887910" y="10831"/>
          <a:ext cx="1039345" cy="103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altLang="en-US" sz="1050" b="1" kern="1200" dirty="0">
              <a:solidFill>
                <a:srgbClr val="3A3838"/>
              </a:solidFill>
              <a:latin typeface="Calibri" panose="020F0502020204030204" pitchFamily="34" charset="0"/>
              <a:ea typeface="+mn-ea"/>
              <a:cs typeface="Calibri" panose="020F0502020204030204" pitchFamily="34" charset="0"/>
            </a:rPr>
            <a:t>Potential tax advantaged current cash flow</a:t>
          </a:r>
        </a:p>
      </dsp:txBody>
      <dsp:txXfrm>
        <a:off x="2887910" y="10831"/>
        <a:ext cx="1039345" cy="1039345"/>
      </dsp:txXfrm>
    </dsp:sp>
    <dsp:sp modelId="{C8A5E2F4-240B-4F00-A375-069248BBCEB2}">
      <dsp:nvSpPr>
        <dsp:cNvPr id="0" name=""/>
        <dsp:cNvSpPr/>
      </dsp:nvSpPr>
      <dsp:spPr>
        <a:xfrm>
          <a:off x="2027838" y="71"/>
          <a:ext cx="5079856" cy="5079856"/>
        </a:xfrm>
        <a:prstGeom prst="circularArrow">
          <a:avLst>
            <a:gd name="adj1" fmla="val 3990"/>
            <a:gd name="adj2" fmla="val 250280"/>
            <a:gd name="adj3" fmla="val 16909953"/>
            <a:gd name="adj4" fmla="val 15238565"/>
            <a:gd name="adj5" fmla="val 4655"/>
          </a:avLst>
        </a:prstGeom>
        <a:solidFill>
          <a:srgbClr val="0D204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47C6EBA-7615-4C46-92C4-CF67A20BCE19}"/>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9571" name="Rectangle 3">
            <a:extLst>
              <a:ext uri="{FF2B5EF4-FFF2-40B4-BE49-F238E27FC236}">
                <a16:creationId xmlns:a16="http://schemas.microsoft.com/office/drawing/2014/main" id="{0F8AFB0C-DAF4-4AAC-B0DC-EDF3767FD369}"/>
              </a:ext>
            </a:extLst>
          </p:cNvPr>
          <p:cNvSpPr>
            <a:spLocks noGrp="1" noChangeArrowheads="1"/>
          </p:cNvSpPr>
          <p:nvPr>
            <p:ph type="dt" sz="quarter" idx="1"/>
          </p:nvPr>
        </p:nvSpPr>
        <p:spPr bwMode="auto">
          <a:xfrm>
            <a:off x="4022485"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09572" name="Rectangle 4">
            <a:extLst>
              <a:ext uri="{FF2B5EF4-FFF2-40B4-BE49-F238E27FC236}">
                <a16:creationId xmlns:a16="http://schemas.microsoft.com/office/drawing/2014/main" id="{5898CC07-DA17-4A03-BD88-CB0CA559B9DF}"/>
              </a:ext>
            </a:extLst>
          </p:cNvPr>
          <p:cNvSpPr>
            <a:spLocks noGrp="1" noChangeArrowheads="1"/>
          </p:cNvSpPr>
          <p:nvPr>
            <p:ph type="ftr" sz="quarter" idx="2"/>
          </p:nvPr>
        </p:nvSpPr>
        <p:spPr bwMode="auto">
          <a:xfrm>
            <a:off x="0" y="8918731"/>
            <a:ext cx="3078383" cy="468141"/>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9573" name="Rectangle 5">
            <a:extLst>
              <a:ext uri="{FF2B5EF4-FFF2-40B4-BE49-F238E27FC236}">
                <a16:creationId xmlns:a16="http://schemas.microsoft.com/office/drawing/2014/main" id="{482A48CE-8FC4-4BB5-BB7B-57B91580EB23}"/>
              </a:ext>
            </a:extLst>
          </p:cNvPr>
          <p:cNvSpPr>
            <a:spLocks noGrp="1" noChangeArrowheads="1"/>
          </p:cNvSpPr>
          <p:nvPr>
            <p:ph type="sldNum" sz="quarter" idx="3"/>
          </p:nvPr>
        </p:nvSpPr>
        <p:spPr bwMode="auto">
          <a:xfrm>
            <a:off x="4022485" y="8918731"/>
            <a:ext cx="3078383" cy="468141"/>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eaLnBrk="1" hangingPunct="1">
              <a:defRPr sz="1200"/>
            </a:lvl1pPr>
          </a:lstStyle>
          <a:p>
            <a:pPr>
              <a:defRPr/>
            </a:pPr>
            <a:fld id="{E75E05A9-BBFD-4CAC-AACE-AF102E62DC13}" type="slidenum">
              <a:rPr lang="en-US" altLang="en-US"/>
              <a:pPr>
                <a:defRPr/>
              </a:pPr>
              <a:t>‹#›</a:t>
            </a:fld>
            <a:endParaRPr lang="en-US" altLang="en-US"/>
          </a:p>
        </p:txBody>
      </p:sp>
    </p:spTree>
    <p:extLst>
      <p:ext uri="{BB962C8B-B14F-4D97-AF65-F5344CB8AC3E}">
        <p14:creationId xmlns:p14="http://schemas.microsoft.com/office/powerpoint/2010/main" val="135253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56347C3-1DF0-4C71-B445-8818BF06CEE9}"/>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5059" name="Rectangle 3">
            <a:extLst>
              <a:ext uri="{FF2B5EF4-FFF2-40B4-BE49-F238E27FC236}">
                <a16:creationId xmlns:a16="http://schemas.microsoft.com/office/drawing/2014/main" id="{EE085409-7CA3-4D98-BC8B-BBC6D6C4BEE6}"/>
              </a:ext>
            </a:extLst>
          </p:cNvPr>
          <p:cNvSpPr>
            <a:spLocks noGrp="1" noChangeArrowheads="1"/>
          </p:cNvSpPr>
          <p:nvPr>
            <p:ph type="dt" idx="1"/>
          </p:nvPr>
        </p:nvSpPr>
        <p:spPr bwMode="auto">
          <a:xfrm>
            <a:off x="4022485"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74FED6BE-8EB2-404A-BF64-3986C2CC9A78}"/>
              </a:ext>
            </a:extLst>
          </p:cNvPr>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CE84C611-B7E0-4D03-AC22-75B45169CB1E}"/>
              </a:ext>
            </a:extLst>
          </p:cNvPr>
          <p:cNvSpPr>
            <a:spLocks noGrp="1" noChangeArrowheads="1"/>
          </p:cNvSpPr>
          <p:nvPr>
            <p:ph type="body" sz="quarter" idx="3"/>
          </p:nvPr>
        </p:nvSpPr>
        <p:spPr bwMode="auto">
          <a:xfrm>
            <a:off x="710891" y="4458564"/>
            <a:ext cx="5680693" cy="4226096"/>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5574D5B8-B2B0-43A8-9E5A-8EEAE0E7FC73}"/>
              </a:ext>
            </a:extLst>
          </p:cNvPr>
          <p:cNvSpPr>
            <a:spLocks noGrp="1" noChangeArrowheads="1"/>
          </p:cNvSpPr>
          <p:nvPr>
            <p:ph type="ftr" sz="quarter" idx="4"/>
          </p:nvPr>
        </p:nvSpPr>
        <p:spPr bwMode="auto">
          <a:xfrm>
            <a:off x="0" y="8918731"/>
            <a:ext cx="3078383" cy="468141"/>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5063" name="Rectangle 7">
            <a:extLst>
              <a:ext uri="{FF2B5EF4-FFF2-40B4-BE49-F238E27FC236}">
                <a16:creationId xmlns:a16="http://schemas.microsoft.com/office/drawing/2014/main" id="{EEA2BBE6-AFA9-439C-B463-26C31EFEC909}"/>
              </a:ext>
            </a:extLst>
          </p:cNvPr>
          <p:cNvSpPr>
            <a:spLocks noGrp="1" noChangeArrowheads="1"/>
          </p:cNvSpPr>
          <p:nvPr>
            <p:ph type="sldNum" sz="quarter" idx="5"/>
          </p:nvPr>
        </p:nvSpPr>
        <p:spPr bwMode="auto">
          <a:xfrm>
            <a:off x="4022485" y="8918731"/>
            <a:ext cx="3078383" cy="468141"/>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eaLnBrk="1" hangingPunct="1">
              <a:defRPr sz="1200"/>
            </a:lvl1pPr>
          </a:lstStyle>
          <a:p>
            <a:pPr>
              <a:defRPr/>
            </a:pPr>
            <a:fld id="{81E90DAB-81E8-4E0B-B9E3-A0EC7EB15A0F}" type="slidenum">
              <a:rPr lang="en-US" altLang="en-US"/>
              <a:pPr>
                <a:defRPr/>
              </a:pPr>
              <a:t>‹#›</a:t>
            </a:fld>
            <a:endParaRPr lang="en-US" altLang="en-US"/>
          </a:p>
        </p:txBody>
      </p:sp>
    </p:spTree>
    <p:extLst>
      <p:ext uri="{BB962C8B-B14F-4D97-AF65-F5344CB8AC3E}">
        <p14:creationId xmlns:p14="http://schemas.microsoft.com/office/powerpoint/2010/main" val="2657881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A1DA9BE-4D88-436A-887A-572CD1C6E4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ea typeface="ＭＳ Ｐゴシック" panose="020B0600070205080204" pitchFamily="34" charset="-128"/>
              </a:defRPr>
            </a:lvl1pPr>
            <a:lvl2pPr marL="751271" indent="-288950">
              <a:defRPr sz="900">
                <a:solidFill>
                  <a:schemeClr val="tx1"/>
                </a:solidFill>
                <a:latin typeface="Arial" panose="020B0604020202020204" pitchFamily="34" charset="0"/>
                <a:ea typeface="ＭＳ Ｐゴシック" panose="020B0600070205080204" pitchFamily="34" charset="-128"/>
              </a:defRPr>
            </a:lvl2pPr>
            <a:lvl3pPr marL="1155802" indent="-231160">
              <a:defRPr sz="900">
                <a:solidFill>
                  <a:schemeClr val="tx1"/>
                </a:solidFill>
                <a:latin typeface="Arial" panose="020B0604020202020204" pitchFamily="34" charset="0"/>
                <a:ea typeface="ＭＳ Ｐゴシック" panose="020B0600070205080204" pitchFamily="34" charset="-128"/>
              </a:defRPr>
            </a:lvl3pPr>
            <a:lvl4pPr marL="1618122" indent="-231160">
              <a:defRPr sz="900">
                <a:solidFill>
                  <a:schemeClr val="tx1"/>
                </a:solidFill>
                <a:latin typeface="Arial" panose="020B0604020202020204" pitchFamily="34" charset="0"/>
                <a:ea typeface="ＭＳ Ｐゴシック" panose="020B0600070205080204" pitchFamily="34" charset="-128"/>
              </a:defRPr>
            </a:lvl4pPr>
            <a:lvl5pPr marL="2080443" indent="-231160">
              <a:defRPr sz="900">
                <a:solidFill>
                  <a:schemeClr val="tx1"/>
                </a:solidFill>
                <a:latin typeface="Arial" panose="020B0604020202020204" pitchFamily="34" charset="0"/>
                <a:ea typeface="ＭＳ Ｐゴシック" panose="020B0600070205080204" pitchFamily="34" charset="-128"/>
              </a:defRPr>
            </a:lvl5pPr>
            <a:lvl6pPr marL="254276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6pPr>
            <a:lvl7pPr marL="300508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7pPr>
            <a:lvl8pPr marL="346740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8pPr>
            <a:lvl9pPr marL="392972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9pPr>
          </a:lstStyle>
          <a:p>
            <a:fld id="{94266C34-A568-4638-A6A3-497603725925}" type="slidenum">
              <a:rPr lang="en-US" altLang="en-US" sz="1200"/>
              <a:pPr/>
              <a:t>1</a:t>
            </a:fld>
            <a:endParaRPr lang="en-US" altLang="en-US" sz="1200"/>
          </a:p>
        </p:txBody>
      </p:sp>
      <p:sp>
        <p:nvSpPr>
          <p:cNvPr id="18435" name="Rectangle 2">
            <a:extLst>
              <a:ext uri="{FF2B5EF4-FFF2-40B4-BE49-F238E27FC236}">
                <a16:creationId xmlns:a16="http://schemas.microsoft.com/office/drawing/2014/main" id="{C6D113C2-CA31-49DE-B12E-A1288448AB9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A7123B9-7CE1-4BA9-B01E-BBF0318C3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41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B01202C-40B8-4935-9AB7-435AA168E2D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AF81518-D120-4D33-B5AB-BF4FFAC82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70" indent="-173370">
              <a:buFontTx/>
              <a:buChar char="-"/>
            </a:pPr>
            <a:endParaRPr lang="en-US"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FCBA62F7-62BC-42CB-83C5-D6D5B07DE4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ea typeface="ＭＳ Ｐゴシック" panose="020B0600070205080204" pitchFamily="34" charset="-128"/>
              </a:defRPr>
            </a:lvl1pPr>
            <a:lvl2pPr marL="751271" indent="-288950">
              <a:defRPr sz="900">
                <a:solidFill>
                  <a:schemeClr val="tx1"/>
                </a:solidFill>
                <a:latin typeface="Arial" panose="020B0604020202020204" pitchFamily="34" charset="0"/>
                <a:ea typeface="ＭＳ Ｐゴシック" panose="020B0600070205080204" pitchFamily="34" charset="-128"/>
              </a:defRPr>
            </a:lvl2pPr>
            <a:lvl3pPr marL="1155802" indent="-231160">
              <a:defRPr sz="900">
                <a:solidFill>
                  <a:schemeClr val="tx1"/>
                </a:solidFill>
                <a:latin typeface="Arial" panose="020B0604020202020204" pitchFamily="34" charset="0"/>
                <a:ea typeface="ＭＳ Ｐゴシック" panose="020B0600070205080204" pitchFamily="34" charset="-128"/>
              </a:defRPr>
            </a:lvl3pPr>
            <a:lvl4pPr marL="1618122" indent="-231160">
              <a:defRPr sz="900">
                <a:solidFill>
                  <a:schemeClr val="tx1"/>
                </a:solidFill>
                <a:latin typeface="Arial" panose="020B0604020202020204" pitchFamily="34" charset="0"/>
                <a:ea typeface="ＭＳ Ｐゴシック" panose="020B0600070205080204" pitchFamily="34" charset="-128"/>
              </a:defRPr>
            </a:lvl4pPr>
            <a:lvl5pPr marL="2080443" indent="-231160">
              <a:defRPr sz="900">
                <a:solidFill>
                  <a:schemeClr val="tx1"/>
                </a:solidFill>
                <a:latin typeface="Arial" panose="020B0604020202020204" pitchFamily="34" charset="0"/>
                <a:ea typeface="ＭＳ Ｐゴシック" panose="020B0600070205080204" pitchFamily="34" charset="-128"/>
              </a:defRPr>
            </a:lvl5pPr>
            <a:lvl6pPr marL="254276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6pPr>
            <a:lvl7pPr marL="300508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7pPr>
            <a:lvl8pPr marL="346740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8pPr>
            <a:lvl9pPr marL="392972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9pPr>
          </a:lstStyle>
          <a:p>
            <a:fld id="{2E365AA2-52C4-4135-A1B6-7EE115466873}" type="slidenum">
              <a:rPr lang="en-US" altLang="en-US" sz="1200"/>
              <a:pPr/>
              <a:t>7</a:t>
            </a:fld>
            <a:endParaRPr lang="en-US" altLang="en-US" sz="1200"/>
          </a:p>
        </p:txBody>
      </p:sp>
    </p:spTree>
    <p:extLst>
      <p:ext uri="{BB962C8B-B14F-4D97-AF65-F5344CB8AC3E}">
        <p14:creationId xmlns:p14="http://schemas.microsoft.com/office/powerpoint/2010/main" val="13301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201D2BF-A638-4092-B518-279535B1DFA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3BC865FF-A4A1-40C2-869D-53694A3AE2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130000"/>
            </a:pPr>
            <a:r>
              <a:rPr lang="en-US" altLang="en-US">
                <a:solidFill>
                  <a:srgbClr val="3A3838"/>
                </a:solidFill>
                <a:latin typeface="Calibri" panose="020F0502020204030204" pitchFamily="34" charset="0"/>
                <a:ea typeface="ＭＳ Ｐゴシック" panose="020B0600070205080204" pitchFamily="34" charset="-128"/>
              </a:rPr>
              <a:t>-Upgrade unit interiors to new construction standards</a:t>
            </a:r>
          </a:p>
          <a:p>
            <a:pPr>
              <a:buSzPct val="130000"/>
            </a:pPr>
            <a:r>
              <a:rPr lang="en-US" altLang="en-US">
                <a:solidFill>
                  <a:srgbClr val="3A3838"/>
                </a:solidFill>
                <a:latin typeface="Calibri" panose="020F0502020204030204" pitchFamily="34" charset="0"/>
                <a:ea typeface="ＭＳ Ｐゴシック" panose="020B0600070205080204" pitchFamily="34" charset="-128"/>
              </a:rPr>
              <a:t>-Often results in increased rents and property values</a:t>
            </a:r>
          </a:p>
          <a:p>
            <a:endParaRPr lang="en-US" altLang="en-US">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7020E1B-AC22-431D-A6EE-8F873AC29A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ea typeface="ＭＳ Ｐゴシック" panose="020B0600070205080204" pitchFamily="34" charset="-128"/>
              </a:defRPr>
            </a:lvl1pPr>
            <a:lvl2pPr marL="751271" indent="-288950">
              <a:defRPr sz="900">
                <a:solidFill>
                  <a:schemeClr val="tx1"/>
                </a:solidFill>
                <a:latin typeface="Arial" panose="020B0604020202020204" pitchFamily="34" charset="0"/>
                <a:ea typeface="ＭＳ Ｐゴシック" panose="020B0600070205080204" pitchFamily="34" charset="-128"/>
              </a:defRPr>
            </a:lvl2pPr>
            <a:lvl3pPr marL="1155802" indent="-231160">
              <a:defRPr sz="900">
                <a:solidFill>
                  <a:schemeClr val="tx1"/>
                </a:solidFill>
                <a:latin typeface="Arial" panose="020B0604020202020204" pitchFamily="34" charset="0"/>
                <a:ea typeface="ＭＳ Ｐゴシック" panose="020B0600070205080204" pitchFamily="34" charset="-128"/>
              </a:defRPr>
            </a:lvl3pPr>
            <a:lvl4pPr marL="1618122" indent="-231160">
              <a:defRPr sz="900">
                <a:solidFill>
                  <a:schemeClr val="tx1"/>
                </a:solidFill>
                <a:latin typeface="Arial" panose="020B0604020202020204" pitchFamily="34" charset="0"/>
                <a:ea typeface="ＭＳ Ｐゴシック" panose="020B0600070205080204" pitchFamily="34" charset="-128"/>
              </a:defRPr>
            </a:lvl4pPr>
            <a:lvl5pPr marL="2080443" indent="-231160">
              <a:defRPr sz="900">
                <a:solidFill>
                  <a:schemeClr val="tx1"/>
                </a:solidFill>
                <a:latin typeface="Arial" panose="020B0604020202020204" pitchFamily="34" charset="0"/>
                <a:ea typeface="ＭＳ Ｐゴシック" panose="020B0600070205080204" pitchFamily="34" charset="-128"/>
              </a:defRPr>
            </a:lvl5pPr>
            <a:lvl6pPr marL="254276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6pPr>
            <a:lvl7pPr marL="300508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7pPr>
            <a:lvl8pPr marL="346740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8pPr>
            <a:lvl9pPr marL="392972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9pPr>
          </a:lstStyle>
          <a:p>
            <a:fld id="{6BD5BA48-A769-4EB5-96E2-2F21A3087F5C}" type="slidenum">
              <a:rPr lang="en-US" altLang="en-US" sz="1200"/>
              <a:pPr/>
              <a:t>9</a:t>
            </a:fld>
            <a:endParaRPr lang="en-US" altLang="en-US" sz="1200"/>
          </a:p>
        </p:txBody>
      </p:sp>
    </p:spTree>
    <p:extLst>
      <p:ext uri="{BB962C8B-B14F-4D97-AF65-F5344CB8AC3E}">
        <p14:creationId xmlns:p14="http://schemas.microsoft.com/office/powerpoint/2010/main" val="15865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627F9BE-6452-49DA-AEE6-FC5E97098AE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143A6A2-116F-45F5-B5C2-B21B9C108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130000"/>
            </a:pPr>
            <a:r>
              <a:rPr lang="en-US" altLang="en-US">
                <a:solidFill>
                  <a:srgbClr val="3A3838"/>
                </a:solidFill>
                <a:latin typeface="Calibri" panose="020F0502020204030204" pitchFamily="34" charset="0"/>
                <a:ea typeface="ＭＳ Ｐゴシック" panose="020B0600070205080204" pitchFamily="34" charset="-128"/>
              </a:rPr>
              <a:t>$480 per year of additional </a:t>
            </a:r>
          </a:p>
          <a:p>
            <a:r>
              <a:rPr lang="en-US" altLang="en-US">
                <a:solidFill>
                  <a:srgbClr val="3A3838"/>
                </a:solidFill>
                <a:latin typeface="Calibri" panose="020F0502020204030204" pitchFamily="34" charset="0"/>
                <a:ea typeface="ＭＳ Ｐゴシック" panose="020B0600070205080204" pitchFamily="34" charset="-128"/>
              </a:rPr>
              <a:t>	   $480 / 6.9% cap rate</a:t>
            </a:r>
          </a:p>
          <a:p>
            <a:r>
              <a:rPr lang="en-US" altLang="en-US">
                <a:solidFill>
                  <a:srgbClr val="3A3838"/>
                </a:solidFill>
                <a:latin typeface="Calibri" panose="020F0502020204030204" pitchFamily="34" charset="0"/>
                <a:ea typeface="ＭＳ Ｐゴシック" panose="020B0600070205080204" pitchFamily="34" charset="-128"/>
              </a:rPr>
              <a:t>	</a:t>
            </a:r>
          </a:p>
          <a:p>
            <a:r>
              <a:rPr lang="en-US" altLang="en-US">
                <a:solidFill>
                  <a:srgbClr val="3A3838"/>
                </a:solidFill>
                <a:latin typeface="Calibri" panose="020F0502020204030204" pitchFamily="34" charset="0"/>
                <a:ea typeface="ＭＳ Ｐゴシック" panose="020B0600070205080204" pitchFamily="34" charset="-128"/>
              </a:rPr>
              <a:t>      =  </a:t>
            </a:r>
            <a:r>
              <a:rPr lang="en-US" altLang="en-US" u="sng">
                <a:solidFill>
                  <a:srgbClr val="3A3838"/>
                </a:solidFill>
                <a:latin typeface="Calibri" panose="020F0502020204030204" pitchFamily="34" charset="0"/>
                <a:ea typeface="ＭＳ Ｐゴシック" panose="020B0600070205080204" pitchFamily="34" charset="-128"/>
              </a:rPr>
              <a:t>$7,000 </a:t>
            </a:r>
            <a:r>
              <a:rPr lang="en-US" altLang="en-US">
                <a:solidFill>
                  <a:srgbClr val="3A3838"/>
                </a:solidFill>
                <a:latin typeface="Calibri" panose="020F0502020204030204" pitchFamily="34" charset="0"/>
                <a:ea typeface="ＭＳ Ｐゴシック" panose="020B0600070205080204" pitchFamily="34" charset="-128"/>
              </a:rPr>
              <a:t>value added, per unit</a:t>
            </a:r>
            <a:endParaRPr lang="en-US" altLang="en-US">
              <a:latin typeface="Arial" panose="020B0604020202020204" pitchFamily="34"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4C123F50-AB54-4B78-9540-6CDD0E8ED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ea typeface="ＭＳ Ｐゴシック" panose="020B0600070205080204" pitchFamily="34" charset="-128"/>
              </a:defRPr>
            </a:lvl1pPr>
            <a:lvl2pPr marL="751271" indent="-288950">
              <a:defRPr sz="900">
                <a:solidFill>
                  <a:schemeClr val="tx1"/>
                </a:solidFill>
                <a:latin typeface="Arial" panose="020B0604020202020204" pitchFamily="34" charset="0"/>
                <a:ea typeface="ＭＳ Ｐゴシック" panose="020B0600070205080204" pitchFamily="34" charset="-128"/>
              </a:defRPr>
            </a:lvl2pPr>
            <a:lvl3pPr marL="1155802" indent="-231160">
              <a:defRPr sz="900">
                <a:solidFill>
                  <a:schemeClr val="tx1"/>
                </a:solidFill>
                <a:latin typeface="Arial" panose="020B0604020202020204" pitchFamily="34" charset="0"/>
                <a:ea typeface="ＭＳ Ｐゴシック" panose="020B0600070205080204" pitchFamily="34" charset="-128"/>
              </a:defRPr>
            </a:lvl3pPr>
            <a:lvl4pPr marL="1618122" indent="-231160">
              <a:defRPr sz="900">
                <a:solidFill>
                  <a:schemeClr val="tx1"/>
                </a:solidFill>
                <a:latin typeface="Arial" panose="020B0604020202020204" pitchFamily="34" charset="0"/>
                <a:ea typeface="ＭＳ Ｐゴシック" panose="020B0600070205080204" pitchFamily="34" charset="-128"/>
              </a:defRPr>
            </a:lvl4pPr>
            <a:lvl5pPr marL="2080443" indent="-231160">
              <a:defRPr sz="900">
                <a:solidFill>
                  <a:schemeClr val="tx1"/>
                </a:solidFill>
                <a:latin typeface="Arial" panose="020B0604020202020204" pitchFamily="34" charset="0"/>
                <a:ea typeface="ＭＳ Ｐゴシック" panose="020B0600070205080204" pitchFamily="34" charset="-128"/>
              </a:defRPr>
            </a:lvl5pPr>
            <a:lvl6pPr marL="254276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6pPr>
            <a:lvl7pPr marL="300508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7pPr>
            <a:lvl8pPr marL="346740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8pPr>
            <a:lvl9pPr marL="392972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9pPr>
          </a:lstStyle>
          <a:p>
            <a:fld id="{4E5AE5A2-206B-4C34-9D6F-996C905E00BD}" type="slidenum">
              <a:rPr lang="en-US" altLang="en-US" sz="1200"/>
              <a:pPr/>
              <a:t>14</a:t>
            </a:fld>
            <a:endParaRPr lang="en-US" altLang="en-US" sz="1200"/>
          </a:p>
        </p:txBody>
      </p:sp>
    </p:spTree>
    <p:extLst>
      <p:ext uri="{BB962C8B-B14F-4D97-AF65-F5344CB8AC3E}">
        <p14:creationId xmlns:p14="http://schemas.microsoft.com/office/powerpoint/2010/main" val="45133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94A1FA8-717A-4B34-B65F-D08FBE54010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920C1363-EAC2-438A-BBF5-89BA6C956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7BA515C8-7110-4C12-936A-C4167BA658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ea typeface="ＭＳ Ｐゴシック" panose="020B0600070205080204" pitchFamily="34" charset="-128"/>
              </a:defRPr>
            </a:lvl1pPr>
            <a:lvl2pPr marL="751271" indent="-288950">
              <a:defRPr sz="900">
                <a:solidFill>
                  <a:schemeClr val="tx1"/>
                </a:solidFill>
                <a:latin typeface="Arial" panose="020B0604020202020204" pitchFamily="34" charset="0"/>
                <a:ea typeface="ＭＳ Ｐゴシック" panose="020B0600070205080204" pitchFamily="34" charset="-128"/>
              </a:defRPr>
            </a:lvl2pPr>
            <a:lvl3pPr marL="1155802" indent="-231160">
              <a:defRPr sz="900">
                <a:solidFill>
                  <a:schemeClr val="tx1"/>
                </a:solidFill>
                <a:latin typeface="Arial" panose="020B0604020202020204" pitchFamily="34" charset="0"/>
                <a:ea typeface="ＭＳ Ｐゴシック" panose="020B0600070205080204" pitchFamily="34" charset="-128"/>
              </a:defRPr>
            </a:lvl3pPr>
            <a:lvl4pPr marL="1618122" indent="-231160">
              <a:defRPr sz="900">
                <a:solidFill>
                  <a:schemeClr val="tx1"/>
                </a:solidFill>
                <a:latin typeface="Arial" panose="020B0604020202020204" pitchFamily="34" charset="0"/>
                <a:ea typeface="ＭＳ Ｐゴシック" panose="020B0600070205080204" pitchFamily="34" charset="-128"/>
              </a:defRPr>
            </a:lvl4pPr>
            <a:lvl5pPr marL="2080443" indent="-231160">
              <a:defRPr sz="900">
                <a:solidFill>
                  <a:schemeClr val="tx1"/>
                </a:solidFill>
                <a:latin typeface="Arial" panose="020B0604020202020204" pitchFamily="34" charset="0"/>
                <a:ea typeface="ＭＳ Ｐゴシック" panose="020B0600070205080204" pitchFamily="34" charset="-128"/>
              </a:defRPr>
            </a:lvl5pPr>
            <a:lvl6pPr marL="254276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6pPr>
            <a:lvl7pPr marL="3005084"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7pPr>
            <a:lvl8pPr marL="346740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8pPr>
            <a:lvl9pPr marL="3929725" indent="-23116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34" charset="-128"/>
              </a:defRPr>
            </a:lvl9pPr>
          </a:lstStyle>
          <a:p>
            <a:fld id="{78E957C2-A1C2-4538-BD9D-C1B587FA77ED}" type="slidenum">
              <a:rPr lang="en-US" altLang="en-US" sz="1200"/>
              <a:pPr/>
              <a:t>15</a:t>
            </a:fld>
            <a:endParaRPr lang="en-US" altLang="en-US" sz="1200"/>
          </a:p>
        </p:txBody>
      </p:sp>
    </p:spTree>
    <p:extLst>
      <p:ext uri="{BB962C8B-B14F-4D97-AF65-F5344CB8AC3E}">
        <p14:creationId xmlns:p14="http://schemas.microsoft.com/office/powerpoint/2010/main" val="75890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1255CDA3-41F0-4F48-9FE7-53A2F9163D54}"/>
              </a:ext>
            </a:extLst>
          </p:cNvPr>
          <p:cNvSpPr>
            <a:spLocks noGrp="1" noChangeArrowheads="1"/>
          </p:cNvSpPr>
          <p:nvPr>
            <p:ph type="sldNum" sz="quarter" idx="10"/>
          </p:nvPr>
        </p:nvSpPr>
        <p:spPr/>
        <p:txBody>
          <a:bodyPr/>
          <a:lstStyle>
            <a:lvl1pPr>
              <a:defRPr/>
            </a:lvl1pPr>
          </a:lstStyle>
          <a:p>
            <a:pPr>
              <a:defRPr/>
            </a:pPr>
            <a:fld id="{F918E58F-8679-441B-B769-8A5B7DC05186}" type="slidenum">
              <a:rPr lang="en-US" altLang="en-US"/>
              <a:pPr>
                <a:defRPr/>
              </a:pPr>
              <a:t>‹#›</a:t>
            </a:fld>
            <a:endParaRPr lang="en-US" altLang="en-US"/>
          </a:p>
        </p:txBody>
      </p:sp>
    </p:spTree>
    <p:extLst>
      <p:ext uri="{BB962C8B-B14F-4D97-AF65-F5344CB8AC3E}">
        <p14:creationId xmlns:p14="http://schemas.microsoft.com/office/powerpoint/2010/main" val="2943516151"/>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3BC326-82A0-4BCC-AC01-778A8B49C936}"/>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5" name="Rectangle 5">
            <a:extLst>
              <a:ext uri="{FF2B5EF4-FFF2-40B4-BE49-F238E27FC236}">
                <a16:creationId xmlns:a16="http://schemas.microsoft.com/office/drawing/2014/main" id="{7C86AC7E-DDF3-4987-A0F4-27678F3363F0}"/>
              </a:ext>
            </a:extLst>
          </p:cNvPr>
          <p:cNvSpPr>
            <a:spLocks noGrp="1" noChangeArrowheads="1"/>
          </p:cNvSpPr>
          <p:nvPr>
            <p:ph type="sldNum" sz="quarter" idx="11"/>
          </p:nvPr>
        </p:nvSpPr>
        <p:spPr/>
        <p:txBody>
          <a:bodyPr/>
          <a:lstStyle>
            <a:lvl1pPr>
              <a:defRPr/>
            </a:lvl1pPr>
          </a:lstStyle>
          <a:p>
            <a:pPr>
              <a:defRPr/>
            </a:pPr>
            <a:fld id="{175388F7-556C-4382-9F15-EC507CD4C093}" type="slidenum">
              <a:rPr lang="en-US" altLang="en-US"/>
              <a:pPr>
                <a:defRPr/>
              </a:pPr>
              <a:t>‹#›</a:t>
            </a:fld>
            <a:endParaRPr lang="en-US" altLang="en-US"/>
          </a:p>
        </p:txBody>
      </p:sp>
    </p:spTree>
    <p:extLst>
      <p:ext uri="{BB962C8B-B14F-4D97-AF65-F5344CB8AC3E}">
        <p14:creationId xmlns:p14="http://schemas.microsoft.com/office/powerpoint/2010/main" val="1347625947"/>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2F39D6-6D98-42C3-A498-3E8B16B03389}"/>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5" name="Rectangle 5">
            <a:extLst>
              <a:ext uri="{FF2B5EF4-FFF2-40B4-BE49-F238E27FC236}">
                <a16:creationId xmlns:a16="http://schemas.microsoft.com/office/drawing/2014/main" id="{3C0C39CB-B246-468E-9217-930A68B4C4F1}"/>
              </a:ext>
            </a:extLst>
          </p:cNvPr>
          <p:cNvSpPr>
            <a:spLocks noGrp="1" noChangeArrowheads="1"/>
          </p:cNvSpPr>
          <p:nvPr>
            <p:ph type="sldNum" sz="quarter" idx="11"/>
          </p:nvPr>
        </p:nvSpPr>
        <p:spPr/>
        <p:txBody>
          <a:bodyPr/>
          <a:lstStyle>
            <a:lvl1pPr>
              <a:defRPr/>
            </a:lvl1pPr>
          </a:lstStyle>
          <a:p>
            <a:pPr>
              <a:defRPr/>
            </a:pPr>
            <a:fld id="{4DA01DC4-2ED4-4EEF-A7D2-5E587722D205}" type="slidenum">
              <a:rPr lang="en-US" altLang="en-US"/>
              <a:pPr>
                <a:defRPr/>
              </a:pPr>
              <a:t>‹#›</a:t>
            </a:fld>
            <a:endParaRPr lang="en-US" altLang="en-US"/>
          </a:p>
        </p:txBody>
      </p:sp>
    </p:spTree>
    <p:extLst>
      <p:ext uri="{BB962C8B-B14F-4D97-AF65-F5344CB8AC3E}">
        <p14:creationId xmlns:p14="http://schemas.microsoft.com/office/powerpoint/2010/main" val="3270469123"/>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143000"/>
            <a:ext cx="4038600" cy="4525963"/>
          </a:xfrm>
        </p:spPr>
        <p:txBody>
          <a:bodyPr/>
          <a:lstStyle/>
          <a:p>
            <a:pPr lvl="0"/>
            <a:endParaRPr lang="en-US" noProof="0" dirty="0"/>
          </a:p>
        </p:txBody>
      </p:sp>
      <p:sp>
        <p:nvSpPr>
          <p:cNvPr id="5" name="Footer Placeholder 4">
            <a:extLst>
              <a:ext uri="{FF2B5EF4-FFF2-40B4-BE49-F238E27FC236}">
                <a16:creationId xmlns:a16="http://schemas.microsoft.com/office/drawing/2014/main" id="{CF6A1354-D590-40DC-A546-C01A41525B0C}"/>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E463BE69-E48D-43DD-9783-5699CA0B1966}"/>
              </a:ext>
            </a:extLst>
          </p:cNvPr>
          <p:cNvSpPr>
            <a:spLocks noGrp="1" noChangeArrowheads="1"/>
          </p:cNvSpPr>
          <p:nvPr>
            <p:ph type="sldNum" sz="quarter" idx="11"/>
          </p:nvPr>
        </p:nvSpPr>
        <p:spPr/>
        <p:txBody>
          <a:bodyPr/>
          <a:lstStyle>
            <a:lvl1pPr>
              <a:defRPr/>
            </a:lvl1pPr>
          </a:lstStyle>
          <a:p>
            <a:pPr>
              <a:defRPr/>
            </a:pPr>
            <a:fld id="{4169791A-8416-4362-9877-4F1B0EB92732}" type="slidenum">
              <a:rPr lang="en-US" altLang="en-US"/>
              <a:pPr>
                <a:defRPr/>
              </a:pPr>
              <a:t>‹#›</a:t>
            </a:fld>
            <a:endParaRPr lang="en-US" altLang="en-US"/>
          </a:p>
        </p:txBody>
      </p:sp>
    </p:spTree>
    <p:extLst>
      <p:ext uri="{BB962C8B-B14F-4D97-AF65-F5344CB8AC3E}">
        <p14:creationId xmlns:p14="http://schemas.microsoft.com/office/powerpoint/2010/main" val="361052760"/>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430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813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F159107-EE7A-4D17-9AD4-A8A5536FD5B1}"/>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7" name="Rectangle 5">
            <a:extLst>
              <a:ext uri="{FF2B5EF4-FFF2-40B4-BE49-F238E27FC236}">
                <a16:creationId xmlns:a16="http://schemas.microsoft.com/office/drawing/2014/main" id="{2566528B-0B2C-4EDE-ACC1-9CA9A16F5989}"/>
              </a:ext>
            </a:extLst>
          </p:cNvPr>
          <p:cNvSpPr>
            <a:spLocks noGrp="1" noChangeArrowheads="1"/>
          </p:cNvSpPr>
          <p:nvPr>
            <p:ph type="sldNum" sz="quarter" idx="11"/>
          </p:nvPr>
        </p:nvSpPr>
        <p:spPr/>
        <p:txBody>
          <a:bodyPr/>
          <a:lstStyle>
            <a:lvl1pPr>
              <a:defRPr/>
            </a:lvl1pPr>
          </a:lstStyle>
          <a:p>
            <a:pPr>
              <a:defRPr/>
            </a:pPr>
            <a:fld id="{69FCD5A6-3782-434C-8C1F-51BBC1ECE0B9}" type="slidenum">
              <a:rPr lang="en-US" altLang="en-US"/>
              <a:pPr>
                <a:defRPr/>
              </a:pPr>
              <a:t>‹#›</a:t>
            </a:fld>
            <a:endParaRPr lang="en-US" altLang="en-US"/>
          </a:p>
        </p:txBody>
      </p:sp>
    </p:spTree>
    <p:extLst>
      <p:ext uri="{BB962C8B-B14F-4D97-AF65-F5344CB8AC3E}">
        <p14:creationId xmlns:p14="http://schemas.microsoft.com/office/powerpoint/2010/main" val="1064526641"/>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3E0DE6C-ACC5-4547-A1D4-1FF66D4E0FB5}"/>
              </a:ext>
            </a:extLst>
          </p:cNvPr>
          <p:cNvSpPr>
            <a:spLocks noGrp="1" noChangeArrowheads="1"/>
          </p:cNvSpPr>
          <p:nvPr>
            <p:ph type="sldNum" sz="quarter" idx="10"/>
          </p:nvPr>
        </p:nvSpPr>
        <p:spPr/>
        <p:txBody>
          <a:bodyPr/>
          <a:lstStyle>
            <a:lvl1pPr>
              <a:defRPr/>
            </a:lvl1pPr>
          </a:lstStyle>
          <a:p>
            <a:pPr>
              <a:defRPr/>
            </a:pPr>
            <a:fld id="{6D6F5BCE-6C8D-4459-88BF-8A9A707F73C8}" type="slidenum">
              <a:rPr lang="en-US" altLang="en-US"/>
              <a:pPr>
                <a:defRPr/>
              </a:pPr>
              <a:t>‹#›</a:t>
            </a:fld>
            <a:endParaRPr lang="en-US" altLang="en-US"/>
          </a:p>
        </p:txBody>
      </p:sp>
    </p:spTree>
    <p:extLst>
      <p:ext uri="{BB962C8B-B14F-4D97-AF65-F5344CB8AC3E}">
        <p14:creationId xmlns:p14="http://schemas.microsoft.com/office/powerpoint/2010/main" val="2364738813"/>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994E0D-F367-416C-BC85-5FAB455F3FED}"/>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5" name="Rectangle 5">
            <a:extLst>
              <a:ext uri="{FF2B5EF4-FFF2-40B4-BE49-F238E27FC236}">
                <a16:creationId xmlns:a16="http://schemas.microsoft.com/office/drawing/2014/main" id="{59F9BE47-1E59-4A72-91BD-93DFC6394798}"/>
              </a:ext>
            </a:extLst>
          </p:cNvPr>
          <p:cNvSpPr>
            <a:spLocks noGrp="1" noChangeArrowheads="1"/>
          </p:cNvSpPr>
          <p:nvPr>
            <p:ph type="sldNum" sz="quarter" idx="11"/>
          </p:nvPr>
        </p:nvSpPr>
        <p:spPr/>
        <p:txBody>
          <a:bodyPr/>
          <a:lstStyle>
            <a:lvl1pPr>
              <a:defRPr/>
            </a:lvl1pPr>
          </a:lstStyle>
          <a:p>
            <a:pPr>
              <a:defRPr/>
            </a:pPr>
            <a:fld id="{500826E1-F416-4C09-9656-FF3F6D717AA2}" type="slidenum">
              <a:rPr lang="en-US" altLang="en-US"/>
              <a:pPr>
                <a:defRPr/>
              </a:pPr>
              <a:t>‹#›</a:t>
            </a:fld>
            <a:endParaRPr lang="en-US" altLang="en-US"/>
          </a:p>
        </p:txBody>
      </p:sp>
    </p:spTree>
    <p:extLst>
      <p:ext uri="{BB962C8B-B14F-4D97-AF65-F5344CB8AC3E}">
        <p14:creationId xmlns:p14="http://schemas.microsoft.com/office/powerpoint/2010/main" val="2969917405"/>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886BF-552C-48A6-B398-A2DA6848BB83}"/>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6520D8EF-1354-4A66-A30C-2BF8CF0B14AE}"/>
              </a:ext>
            </a:extLst>
          </p:cNvPr>
          <p:cNvSpPr>
            <a:spLocks noGrp="1" noChangeArrowheads="1"/>
          </p:cNvSpPr>
          <p:nvPr>
            <p:ph type="sldNum" sz="quarter" idx="11"/>
          </p:nvPr>
        </p:nvSpPr>
        <p:spPr/>
        <p:txBody>
          <a:bodyPr/>
          <a:lstStyle>
            <a:lvl1pPr>
              <a:defRPr/>
            </a:lvl1pPr>
          </a:lstStyle>
          <a:p>
            <a:pPr>
              <a:defRPr/>
            </a:pPr>
            <a:fld id="{ACF5F0E0-51F6-41FE-A03E-DC196FF3E765}" type="slidenum">
              <a:rPr lang="en-US" altLang="en-US"/>
              <a:pPr>
                <a:defRPr/>
              </a:pPr>
              <a:t>‹#›</a:t>
            </a:fld>
            <a:endParaRPr lang="en-US" altLang="en-US"/>
          </a:p>
        </p:txBody>
      </p:sp>
    </p:spTree>
    <p:extLst>
      <p:ext uri="{BB962C8B-B14F-4D97-AF65-F5344CB8AC3E}">
        <p14:creationId xmlns:p14="http://schemas.microsoft.com/office/powerpoint/2010/main" val="3119162279"/>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3AD1E01-13D0-4325-8FDF-CCC0C60B876E}"/>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8" name="Rectangle 5">
            <a:extLst>
              <a:ext uri="{FF2B5EF4-FFF2-40B4-BE49-F238E27FC236}">
                <a16:creationId xmlns:a16="http://schemas.microsoft.com/office/drawing/2014/main" id="{3E44EFC0-DF27-41AD-AF21-10D64D3EF68D}"/>
              </a:ext>
            </a:extLst>
          </p:cNvPr>
          <p:cNvSpPr>
            <a:spLocks noGrp="1" noChangeArrowheads="1"/>
          </p:cNvSpPr>
          <p:nvPr>
            <p:ph type="sldNum" sz="quarter" idx="11"/>
          </p:nvPr>
        </p:nvSpPr>
        <p:spPr/>
        <p:txBody>
          <a:bodyPr/>
          <a:lstStyle>
            <a:lvl1pPr>
              <a:defRPr/>
            </a:lvl1pPr>
          </a:lstStyle>
          <a:p>
            <a:pPr>
              <a:defRPr/>
            </a:pPr>
            <a:fld id="{B3056D0F-9979-4096-B6BD-6FD0D034501F}" type="slidenum">
              <a:rPr lang="en-US" altLang="en-US"/>
              <a:pPr>
                <a:defRPr/>
              </a:pPr>
              <a:t>‹#›</a:t>
            </a:fld>
            <a:endParaRPr lang="en-US" altLang="en-US"/>
          </a:p>
        </p:txBody>
      </p:sp>
    </p:spTree>
    <p:extLst>
      <p:ext uri="{BB962C8B-B14F-4D97-AF65-F5344CB8AC3E}">
        <p14:creationId xmlns:p14="http://schemas.microsoft.com/office/powerpoint/2010/main" val="3039907884"/>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8B098D-188E-4133-9219-94958CA1885B}"/>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4" name="Rectangle 5">
            <a:extLst>
              <a:ext uri="{FF2B5EF4-FFF2-40B4-BE49-F238E27FC236}">
                <a16:creationId xmlns:a16="http://schemas.microsoft.com/office/drawing/2014/main" id="{39EC429C-C861-42E6-82AE-C55E7C32D378}"/>
              </a:ext>
            </a:extLst>
          </p:cNvPr>
          <p:cNvSpPr>
            <a:spLocks noGrp="1" noChangeArrowheads="1"/>
          </p:cNvSpPr>
          <p:nvPr>
            <p:ph type="sldNum" sz="quarter" idx="11"/>
          </p:nvPr>
        </p:nvSpPr>
        <p:spPr/>
        <p:txBody>
          <a:bodyPr/>
          <a:lstStyle>
            <a:lvl1pPr>
              <a:defRPr/>
            </a:lvl1pPr>
          </a:lstStyle>
          <a:p>
            <a:pPr>
              <a:defRPr/>
            </a:pPr>
            <a:fld id="{1CF3C943-815C-4268-BF8A-7F52CD1EA9D7}" type="slidenum">
              <a:rPr lang="en-US" altLang="en-US"/>
              <a:pPr>
                <a:defRPr/>
              </a:pPr>
              <a:t>‹#›</a:t>
            </a:fld>
            <a:endParaRPr lang="en-US" altLang="en-US"/>
          </a:p>
        </p:txBody>
      </p:sp>
    </p:spTree>
    <p:extLst>
      <p:ext uri="{BB962C8B-B14F-4D97-AF65-F5344CB8AC3E}">
        <p14:creationId xmlns:p14="http://schemas.microsoft.com/office/powerpoint/2010/main" val="140884419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E8A291-141B-4C0F-B033-9A756DCA9F3B}"/>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3" name="Rectangle 5">
            <a:extLst>
              <a:ext uri="{FF2B5EF4-FFF2-40B4-BE49-F238E27FC236}">
                <a16:creationId xmlns:a16="http://schemas.microsoft.com/office/drawing/2014/main" id="{7AAF3D7D-CD32-41C5-AD89-52F1B825967C}"/>
              </a:ext>
            </a:extLst>
          </p:cNvPr>
          <p:cNvSpPr>
            <a:spLocks noGrp="1" noChangeArrowheads="1"/>
          </p:cNvSpPr>
          <p:nvPr>
            <p:ph type="sldNum" sz="quarter" idx="11"/>
          </p:nvPr>
        </p:nvSpPr>
        <p:spPr/>
        <p:txBody>
          <a:bodyPr/>
          <a:lstStyle>
            <a:lvl1pPr>
              <a:defRPr/>
            </a:lvl1pPr>
          </a:lstStyle>
          <a:p>
            <a:pPr>
              <a:defRPr/>
            </a:pPr>
            <a:fld id="{BA6C73B8-7162-41A6-A09B-95019B9365AC}" type="slidenum">
              <a:rPr lang="en-US" altLang="en-US"/>
              <a:pPr>
                <a:defRPr/>
              </a:pPr>
              <a:t>‹#›</a:t>
            </a:fld>
            <a:endParaRPr lang="en-US" altLang="en-US"/>
          </a:p>
        </p:txBody>
      </p:sp>
    </p:spTree>
    <p:extLst>
      <p:ext uri="{BB962C8B-B14F-4D97-AF65-F5344CB8AC3E}">
        <p14:creationId xmlns:p14="http://schemas.microsoft.com/office/powerpoint/2010/main" val="920318598"/>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AF8FD180-A711-4CCF-BF24-6EF17D5E918F}"/>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092C0CF0-52E6-4C64-A2AB-6EB88BDBC07B}"/>
              </a:ext>
            </a:extLst>
          </p:cNvPr>
          <p:cNvSpPr>
            <a:spLocks noGrp="1" noChangeArrowheads="1"/>
          </p:cNvSpPr>
          <p:nvPr>
            <p:ph type="sldNum" sz="quarter" idx="11"/>
          </p:nvPr>
        </p:nvSpPr>
        <p:spPr/>
        <p:txBody>
          <a:bodyPr/>
          <a:lstStyle>
            <a:lvl1pPr>
              <a:defRPr/>
            </a:lvl1pPr>
          </a:lstStyle>
          <a:p>
            <a:pPr>
              <a:defRPr/>
            </a:pPr>
            <a:fld id="{D8DD0356-3297-4714-BD1E-E8D2A047EB09}" type="slidenum">
              <a:rPr lang="en-US" altLang="en-US"/>
              <a:pPr>
                <a:defRPr/>
              </a:pPr>
              <a:t>‹#›</a:t>
            </a:fld>
            <a:endParaRPr lang="en-US" altLang="en-US"/>
          </a:p>
        </p:txBody>
      </p:sp>
    </p:spTree>
    <p:extLst>
      <p:ext uri="{BB962C8B-B14F-4D97-AF65-F5344CB8AC3E}">
        <p14:creationId xmlns:p14="http://schemas.microsoft.com/office/powerpoint/2010/main" val="416756805"/>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BD1A77E2-BC5D-4BB4-9ECA-1B50301AEC34}"/>
              </a:ext>
            </a:extLst>
          </p:cNvPr>
          <p:cNvSpPr>
            <a:spLocks noGrp="1" noChangeArrowheads="1"/>
          </p:cNvSpPr>
          <p:nvPr>
            <p:ph type="ftr" sz="quarter" idx="10"/>
          </p:nvPr>
        </p:nvSpPr>
        <p:spPr>
          <a:xfrm>
            <a:off x="3124200" y="6245225"/>
            <a:ext cx="2895600" cy="476250"/>
          </a:xfrm>
          <a:prstGeom prst="rect">
            <a:avLst/>
          </a:prstGeom>
        </p:spPr>
        <p:txBody>
          <a:bodyPr/>
          <a:lstStyle>
            <a:lvl1pPr eaLnBrk="1" hangingPunct="1">
              <a:defRPr>
                <a:latin typeface="Arial" charset="0"/>
                <a:ea typeface="ＭＳ Ｐゴシック"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24348B12-3368-4547-8754-1B89FF52731E}"/>
              </a:ext>
            </a:extLst>
          </p:cNvPr>
          <p:cNvSpPr>
            <a:spLocks noGrp="1" noChangeArrowheads="1"/>
          </p:cNvSpPr>
          <p:nvPr>
            <p:ph type="sldNum" sz="quarter" idx="11"/>
          </p:nvPr>
        </p:nvSpPr>
        <p:spPr/>
        <p:txBody>
          <a:bodyPr/>
          <a:lstStyle>
            <a:lvl1pPr>
              <a:defRPr/>
            </a:lvl1pPr>
          </a:lstStyle>
          <a:p>
            <a:pPr>
              <a:defRPr/>
            </a:pPr>
            <a:fld id="{5A456F22-5BF3-4EC9-8458-558FC76F015E}" type="slidenum">
              <a:rPr lang="en-US" altLang="en-US"/>
              <a:pPr>
                <a:defRPr/>
              </a:pPr>
              <a:t>‹#›</a:t>
            </a:fld>
            <a:endParaRPr lang="en-US" altLang="en-US"/>
          </a:p>
        </p:txBody>
      </p:sp>
    </p:spTree>
    <p:extLst>
      <p:ext uri="{BB962C8B-B14F-4D97-AF65-F5344CB8AC3E}">
        <p14:creationId xmlns:p14="http://schemas.microsoft.com/office/powerpoint/2010/main" val="2663870750"/>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0EC163-9ACB-40FB-9313-7AEE639D7A49}"/>
              </a:ext>
            </a:extLst>
          </p:cNvPr>
          <p:cNvSpPr>
            <a:spLocks noGrp="1" noChangeArrowheads="1"/>
          </p:cNvSpPr>
          <p:nvPr>
            <p:ph type="title"/>
          </p:nvPr>
        </p:nvSpPr>
        <p:spPr bwMode="auto">
          <a:xfrm>
            <a:off x="457200" y="152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2EC06E-18DB-48D9-B14C-0D080A76F201}"/>
              </a:ext>
            </a:extLst>
          </p:cNvPr>
          <p:cNvSpPr>
            <a:spLocks noGrp="1" noChangeArrowheads="1"/>
          </p:cNvSpPr>
          <p:nvPr>
            <p:ph type="body" idx="1"/>
          </p:nvPr>
        </p:nvSpPr>
        <p:spPr bwMode="auto">
          <a:xfrm>
            <a:off x="457200" y="1143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3" name="Rectangle 5">
            <a:extLst>
              <a:ext uri="{FF2B5EF4-FFF2-40B4-BE49-F238E27FC236}">
                <a16:creationId xmlns:a16="http://schemas.microsoft.com/office/drawing/2014/main" id="{973A4A33-BDDD-46D0-9B76-3108DE18348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defRPr>
            </a:lvl1pPr>
          </a:lstStyle>
          <a:p>
            <a:pPr>
              <a:defRPr/>
            </a:pPr>
            <a:fld id="{D67156CC-CE1D-4619-A26B-C67BBC7512AD}" type="slidenum">
              <a:rPr lang="en-US" altLang="en-US"/>
              <a:pPr>
                <a:defRPr/>
              </a:pPr>
              <a:t>‹#›</a:t>
            </a:fld>
            <a:endParaRPr lang="en-US" altLang="en-US"/>
          </a:p>
        </p:txBody>
      </p:sp>
      <p:sp>
        <p:nvSpPr>
          <p:cNvPr id="1029" name="Line 6">
            <a:extLst>
              <a:ext uri="{FF2B5EF4-FFF2-40B4-BE49-F238E27FC236}">
                <a16:creationId xmlns:a16="http://schemas.microsoft.com/office/drawing/2014/main" id="{CFC8B37F-C695-4B29-829D-01A6CC7BE62C}"/>
              </a:ext>
            </a:extLst>
          </p:cNvPr>
          <p:cNvSpPr>
            <a:spLocks noChangeShapeType="1"/>
          </p:cNvSpPr>
          <p:nvPr/>
        </p:nvSpPr>
        <p:spPr bwMode="auto">
          <a:xfrm>
            <a:off x="457200" y="914400"/>
            <a:ext cx="8229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Line 9">
            <a:extLst>
              <a:ext uri="{FF2B5EF4-FFF2-40B4-BE49-F238E27FC236}">
                <a16:creationId xmlns:a16="http://schemas.microsoft.com/office/drawing/2014/main" id="{9149CD14-0212-4190-8AAA-A06EBE801C7A}"/>
              </a:ext>
            </a:extLst>
          </p:cNvPr>
          <p:cNvSpPr>
            <a:spLocks noChangeShapeType="1"/>
          </p:cNvSpPr>
          <p:nvPr/>
        </p:nvSpPr>
        <p:spPr bwMode="auto">
          <a:xfrm>
            <a:off x="457200" y="914400"/>
            <a:ext cx="8229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3">
            <a:extLst>
              <a:ext uri="{FF2B5EF4-FFF2-40B4-BE49-F238E27FC236}">
                <a16:creationId xmlns:a16="http://schemas.microsoft.com/office/drawing/2014/main" id="{0AA35822-8981-4991-B5DE-2E6BF4F9FD23}"/>
              </a:ext>
            </a:extLst>
          </p:cNvPr>
          <p:cNvSpPr txBox="1">
            <a:spLocks noChangeArrowheads="1"/>
          </p:cNvSpPr>
          <p:nvPr userDrawn="1"/>
        </p:nvSpPr>
        <p:spPr bwMode="auto">
          <a:xfrm>
            <a:off x="2819400" y="6019800"/>
            <a:ext cx="2971800" cy="685800"/>
          </a:xfrm>
          <a:prstGeom prst="rect">
            <a:avLst/>
          </a:prstGeom>
          <a:noFill/>
          <a:ln w="9525">
            <a:noFill/>
            <a:miter lim="800000"/>
            <a:headEnd/>
            <a:tailEnd/>
          </a:ln>
        </p:spPr>
        <p:txBody>
          <a:bodyPr anchor="ctr"/>
          <a:lstStyle/>
          <a:p>
            <a:pPr algn="ctr">
              <a:spcBef>
                <a:spcPts val="400"/>
              </a:spcBef>
              <a:defRPr/>
            </a:pPr>
            <a:r>
              <a:rPr lang="en-US" sz="1600" dirty="0">
                <a:solidFill>
                  <a:srgbClr val="003366"/>
                </a:solidFill>
                <a:latin typeface="+mj-lt"/>
                <a:ea typeface="ＭＳ Ｐゴシック" charset="-128"/>
                <a:cs typeface="Times New Roman Bold" pitchFamily="18" charset="0"/>
              </a:rPr>
              <a:t>HAMILTON POINT</a:t>
            </a:r>
          </a:p>
          <a:p>
            <a:pPr algn="ctr">
              <a:spcBef>
                <a:spcPts val="0"/>
              </a:spcBef>
              <a:defRPr/>
            </a:pPr>
            <a:r>
              <a:rPr lang="en-US" sz="1800" spc="860" dirty="0">
                <a:solidFill>
                  <a:srgbClr val="00B0F0"/>
                </a:solidFill>
                <a:ea typeface="ＭＳ Ｐゴシック" charset="-128"/>
                <a:cs typeface="Arial" pitchFamily="34" charset="0"/>
              </a:rPr>
              <a:t> </a:t>
            </a:r>
            <a:r>
              <a:rPr lang="en-US" spc="860" dirty="0">
                <a:solidFill>
                  <a:srgbClr val="00B0F0"/>
                </a:solidFill>
                <a:ea typeface="ＭＳ Ｐゴシック" charset="-128"/>
                <a:cs typeface="Arial" pitchFamily="34" charset="0"/>
              </a:rPr>
              <a:t>INVESTMENTS</a:t>
            </a:r>
          </a:p>
        </p:txBody>
      </p:sp>
      <p:cxnSp>
        <p:nvCxnSpPr>
          <p:cNvPr id="1032" name="Straight Connector 8">
            <a:extLst>
              <a:ext uri="{FF2B5EF4-FFF2-40B4-BE49-F238E27FC236}">
                <a16:creationId xmlns:a16="http://schemas.microsoft.com/office/drawing/2014/main" id="{81A8E672-CE14-4B17-8364-2FE7F0B2D060}"/>
              </a:ext>
            </a:extLst>
          </p:cNvPr>
          <p:cNvCxnSpPr>
            <a:cxnSpLocks noChangeShapeType="1"/>
          </p:cNvCxnSpPr>
          <p:nvPr userDrawn="1"/>
        </p:nvCxnSpPr>
        <p:spPr bwMode="auto">
          <a:xfrm>
            <a:off x="3200400" y="64008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90184" r:id="rId1"/>
    <p:sldLayoutId id="2147490185" r:id="rId2"/>
    <p:sldLayoutId id="2147490186" r:id="rId3"/>
    <p:sldLayoutId id="2147490187" r:id="rId4"/>
    <p:sldLayoutId id="2147490188" r:id="rId5"/>
    <p:sldLayoutId id="2147490189" r:id="rId6"/>
    <p:sldLayoutId id="2147490190" r:id="rId7"/>
    <p:sldLayoutId id="2147490191" r:id="rId8"/>
    <p:sldLayoutId id="2147490192" r:id="rId9"/>
    <p:sldLayoutId id="2147490193" r:id="rId10"/>
    <p:sldLayoutId id="2147490194" r:id="rId11"/>
    <p:sldLayoutId id="2147490195" r:id="rId12"/>
    <p:sldLayoutId id="2147490196" r:id="rId13"/>
  </p:sldLayoutIdLst>
  <p:transition>
    <p:cover/>
  </p:transition>
  <p:hf hdr="0" ftr="0" dt="0"/>
  <p:txStyles>
    <p:titleStyle>
      <a:lvl1pPr algn="l" rtl="0" eaLnBrk="0" fontAlgn="base" hangingPunct="0">
        <a:spcBef>
          <a:spcPct val="0"/>
        </a:spcBef>
        <a:spcAft>
          <a:spcPct val="0"/>
        </a:spcAft>
        <a:defRPr sz="2400">
          <a:solidFill>
            <a:srgbClr val="000099"/>
          </a:solidFill>
          <a:latin typeface="+mj-lt"/>
          <a:ea typeface="ＭＳ Ｐゴシック" charset="-128"/>
          <a:cs typeface="ＭＳ Ｐゴシック" pitchFamily="-109" charset="-128"/>
        </a:defRPr>
      </a:lvl1pPr>
      <a:lvl2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2pPr>
      <a:lvl3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3pPr>
      <a:lvl4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4pPr>
      <a:lvl5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5pPr>
      <a:lvl6pPr marL="457200" algn="l" rtl="0" fontAlgn="base">
        <a:spcBef>
          <a:spcPct val="0"/>
        </a:spcBef>
        <a:spcAft>
          <a:spcPct val="0"/>
        </a:spcAft>
        <a:defRPr sz="2400">
          <a:solidFill>
            <a:srgbClr val="000099"/>
          </a:solidFill>
          <a:latin typeface="Engravers MT" pitchFamily="18" charset="0"/>
        </a:defRPr>
      </a:lvl6pPr>
      <a:lvl7pPr marL="914400" algn="l" rtl="0" fontAlgn="base">
        <a:spcBef>
          <a:spcPct val="0"/>
        </a:spcBef>
        <a:spcAft>
          <a:spcPct val="0"/>
        </a:spcAft>
        <a:defRPr sz="2400">
          <a:solidFill>
            <a:srgbClr val="000099"/>
          </a:solidFill>
          <a:latin typeface="Engravers MT" pitchFamily="18" charset="0"/>
        </a:defRPr>
      </a:lvl7pPr>
      <a:lvl8pPr marL="1371600" algn="l" rtl="0" fontAlgn="base">
        <a:spcBef>
          <a:spcPct val="0"/>
        </a:spcBef>
        <a:spcAft>
          <a:spcPct val="0"/>
        </a:spcAft>
        <a:defRPr sz="2400">
          <a:solidFill>
            <a:srgbClr val="000099"/>
          </a:solidFill>
          <a:latin typeface="Engravers MT" pitchFamily="18" charset="0"/>
        </a:defRPr>
      </a:lvl8pPr>
      <a:lvl9pPr marL="1828800" algn="l" rtl="0" fontAlgn="base">
        <a:spcBef>
          <a:spcPct val="0"/>
        </a:spcBef>
        <a:spcAft>
          <a:spcPct val="0"/>
        </a:spcAft>
        <a:defRPr sz="2400">
          <a:solidFill>
            <a:srgbClr val="000099"/>
          </a:solidFill>
          <a:latin typeface="Engravers MT" pitchFamily="18" charset="0"/>
        </a:defRPr>
      </a:lvl9pPr>
    </p:titleStyle>
    <p:bodyStyle>
      <a:lvl1pPr marL="342900" indent="-342900" algn="l" rtl="0" eaLnBrk="0" fontAlgn="base" hangingPunct="0">
        <a:spcBef>
          <a:spcPct val="20000"/>
        </a:spcBef>
        <a:spcAft>
          <a:spcPct val="0"/>
        </a:spcAft>
        <a:buChar char="•"/>
        <a:defRPr sz="2400">
          <a:solidFill>
            <a:srgbClr val="000099"/>
          </a:solidFill>
          <a:latin typeface="+mn-lt"/>
          <a:ea typeface="ＭＳ Ｐゴシック" charset="-128"/>
          <a:cs typeface="ＭＳ Ｐゴシック" pitchFamily="-109"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0099"/>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000099"/>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000099"/>
          </a:solidFill>
          <a:latin typeface="+mn-lt"/>
          <a:ea typeface="ＭＳ Ｐゴシック" charset="-128"/>
        </a:defRPr>
      </a:lvl5pPr>
      <a:lvl6pPr marL="2514600" indent="-228600" algn="l" rtl="0" fontAlgn="base">
        <a:spcBef>
          <a:spcPct val="20000"/>
        </a:spcBef>
        <a:spcAft>
          <a:spcPct val="0"/>
        </a:spcAft>
        <a:buChar char="»"/>
        <a:defRPr sz="1600">
          <a:solidFill>
            <a:srgbClr val="000099"/>
          </a:solidFill>
          <a:latin typeface="+mn-lt"/>
        </a:defRPr>
      </a:lvl6pPr>
      <a:lvl7pPr marL="2971800" indent="-228600" algn="l" rtl="0" fontAlgn="base">
        <a:spcBef>
          <a:spcPct val="20000"/>
        </a:spcBef>
        <a:spcAft>
          <a:spcPct val="0"/>
        </a:spcAft>
        <a:buChar char="»"/>
        <a:defRPr sz="1600">
          <a:solidFill>
            <a:srgbClr val="000099"/>
          </a:solidFill>
          <a:latin typeface="+mn-lt"/>
        </a:defRPr>
      </a:lvl7pPr>
      <a:lvl8pPr marL="3429000" indent="-228600" algn="l" rtl="0" fontAlgn="base">
        <a:spcBef>
          <a:spcPct val="20000"/>
        </a:spcBef>
        <a:spcAft>
          <a:spcPct val="0"/>
        </a:spcAft>
        <a:buChar char="»"/>
        <a:defRPr sz="1600">
          <a:solidFill>
            <a:srgbClr val="000099"/>
          </a:solidFill>
          <a:latin typeface="+mn-lt"/>
        </a:defRPr>
      </a:lvl8pPr>
      <a:lvl9pPr marL="3886200" indent="-228600" algn="l" rtl="0" fontAlgn="base">
        <a:spcBef>
          <a:spcPct val="20000"/>
        </a:spcBef>
        <a:spcAft>
          <a:spcPct val="0"/>
        </a:spcAft>
        <a:buChar char="»"/>
        <a:defRPr sz="16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6" descr="lighthouse01.jpg">
            <a:extLst>
              <a:ext uri="{FF2B5EF4-FFF2-40B4-BE49-F238E27FC236}">
                <a16:creationId xmlns:a16="http://schemas.microsoft.com/office/drawing/2014/main" id="{0D6D0EAB-4121-41BF-8BA2-45322E62B1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7239000"/>
          </a:xfrm>
          <a:prstGeom prst="rect">
            <a:avLst/>
          </a:prstGeom>
          <a:blipFill dpi="0" rotWithShape="1">
            <a:blip r:embed="rId4"/>
            <a:srcRect/>
            <a:tile tx="0" ty="0" sx="100000" sy="100000" flip="none" algn="tl"/>
          </a:blipFill>
          <a:ln>
            <a:noFill/>
          </a:ln>
          <a:effectLst>
            <a:outerShdw dir="5400000" algn="ctr" rotWithShape="0">
              <a:srgbClr val="000000">
                <a:alpha val="0"/>
              </a:srgbClr>
            </a:outerShdw>
            <a:reflection stA="0" endPos="0" dir="5400000" sy="-100000" algn="bl" rotWithShape="0"/>
            <a:softEdge rad="0"/>
          </a:effectLst>
        </p:spPr>
      </p:pic>
      <p:sp>
        <p:nvSpPr>
          <p:cNvPr id="17411" name="TextBox 1">
            <a:extLst>
              <a:ext uri="{FF2B5EF4-FFF2-40B4-BE49-F238E27FC236}">
                <a16:creationId xmlns:a16="http://schemas.microsoft.com/office/drawing/2014/main" id="{09563485-F752-4EDE-9C45-E41562D5C0C2}"/>
              </a:ext>
            </a:extLst>
          </p:cNvPr>
          <p:cNvSpPr txBox="1">
            <a:spLocks noChangeArrowheads="1"/>
          </p:cNvSpPr>
          <p:nvPr/>
        </p:nvSpPr>
        <p:spPr bwMode="auto">
          <a:xfrm>
            <a:off x="2376488" y="3402013"/>
            <a:ext cx="446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1">
              <a:solidFill>
                <a:schemeClr val="tx1"/>
              </a:solidFill>
              <a:latin typeface="Times New Roman Bold" panose="02020803070505020304" pitchFamily="18" charset="0"/>
            </a:endParaRPr>
          </a:p>
        </p:txBody>
      </p:sp>
      <p:sp>
        <p:nvSpPr>
          <p:cNvPr id="17412" name="Rectangle 3">
            <a:extLst>
              <a:ext uri="{FF2B5EF4-FFF2-40B4-BE49-F238E27FC236}">
                <a16:creationId xmlns:a16="http://schemas.microsoft.com/office/drawing/2014/main" id="{DBD19814-1FFC-4969-9DD1-0CDFBE187D84}"/>
              </a:ext>
            </a:extLst>
          </p:cNvPr>
          <p:cNvSpPr txBox="1">
            <a:spLocks noChangeArrowheads="1"/>
          </p:cNvSpPr>
          <p:nvPr/>
        </p:nvSpPr>
        <p:spPr bwMode="auto">
          <a:xfrm>
            <a:off x="90488" y="2133600"/>
            <a:ext cx="906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n-US" altLang="en-US" b="1" dirty="0">
              <a:solidFill>
                <a:srgbClr val="003366"/>
              </a:solidFill>
              <a:latin typeface="Lucida Bright" panose="02040602050505020304" pitchFamily="18" charset="0"/>
            </a:endParaRPr>
          </a:p>
          <a:p>
            <a:pPr algn="ctr">
              <a:spcBef>
                <a:spcPct val="50000"/>
              </a:spcBef>
              <a:buFontTx/>
              <a:buNone/>
            </a:pPr>
            <a:endParaRPr lang="en-US" altLang="en-US" sz="1200" b="1" dirty="0">
              <a:solidFill>
                <a:srgbClr val="003366"/>
              </a:solidFill>
              <a:latin typeface="Times New Roman" panose="02020603050405020304" pitchFamily="18" charset="0"/>
              <a:cs typeface="Times New Roman" panose="02020603050405020304" pitchFamily="18" charset="0"/>
            </a:endParaRPr>
          </a:p>
          <a:p>
            <a:pPr algn="ctr">
              <a:spcBef>
                <a:spcPct val="50000"/>
              </a:spcBef>
              <a:buFontTx/>
              <a:buNone/>
            </a:pPr>
            <a:endParaRPr lang="en-US" altLang="en-US" sz="1200" b="1" dirty="0">
              <a:solidFill>
                <a:srgbClr val="003366"/>
              </a:solidFill>
              <a:latin typeface="Times New Roman" panose="02020603050405020304" pitchFamily="18" charset="0"/>
              <a:cs typeface="Times New Roman" panose="02020603050405020304" pitchFamily="18" charset="0"/>
            </a:endParaRPr>
          </a:p>
          <a:p>
            <a:pPr algn="ctr">
              <a:spcBef>
                <a:spcPct val="50000"/>
              </a:spcBef>
              <a:spcAft>
                <a:spcPts val="1200"/>
              </a:spcAft>
              <a:buFontTx/>
              <a:buNone/>
            </a:pPr>
            <a:r>
              <a:rPr lang="en-US" altLang="en-US" sz="3200" b="1" dirty="0">
                <a:solidFill>
                  <a:srgbClr val="011635"/>
                </a:solidFill>
                <a:latin typeface="Times New Roman" panose="02020603050405020304" pitchFamily="18" charset="0"/>
                <a:cs typeface="Times New Roman" panose="02020603050405020304" pitchFamily="18" charset="0"/>
              </a:rPr>
              <a:t>HPI Real Estate Fund X</a:t>
            </a:r>
            <a:endParaRPr lang="en-US" altLang="en-US" sz="2800" b="1" dirty="0">
              <a:solidFill>
                <a:srgbClr val="011635"/>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b="1" dirty="0">
              <a:solidFill>
                <a:srgbClr val="003366"/>
              </a:solidFill>
              <a:latin typeface="Times New Roman" panose="02020603050405020304" pitchFamily="18" charset="0"/>
              <a:cs typeface="Times New Roman" panose="02020603050405020304" pitchFamily="18" charset="0"/>
            </a:endParaRPr>
          </a:p>
          <a:p>
            <a:pPr algn="ctr">
              <a:spcBef>
                <a:spcPct val="50000"/>
              </a:spcBef>
              <a:buFontTx/>
              <a:buNone/>
            </a:pPr>
            <a:endParaRPr lang="en-US" altLang="en-US" sz="1800" b="1" i="1" dirty="0">
              <a:solidFill>
                <a:srgbClr val="003366"/>
              </a:solidFill>
              <a:latin typeface="Times New Roman" panose="02020603050405020304" pitchFamily="18" charset="0"/>
              <a:cs typeface="Times New Roman" panose="02020603050405020304" pitchFamily="18" charset="0"/>
            </a:endParaRPr>
          </a:p>
        </p:txBody>
      </p:sp>
      <p:pic>
        <p:nvPicPr>
          <p:cNvPr id="17413" name="Picture 1">
            <a:extLst>
              <a:ext uri="{FF2B5EF4-FFF2-40B4-BE49-F238E27FC236}">
                <a16:creationId xmlns:a16="http://schemas.microsoft.com/office/drawing/2014/main" id="{8F6CA679-6B96-42D7-A06E-AD482D251A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838200"/>
            <a:ext cx="5029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
            <a:extLst>
              <a:ext uri="{FF2B5EF4-FFF2-40B4-BE49-F238E27FC236}">
                <a16:creationId xmlns:a16="http://schemas.microsoft.com/office/drawing/2014/main" id="{2F48A531-4BEF-48DE-B787-8C3B35959049}"/>
              </a:ext>
            </a:extLst>
          </p:cNvPr>
          <p:cNvSpPr txBox="1">
            <a:spLocks noChangeArrowheads="1"/>
          </p:cNvSpPr>
          <p:nvPr/>
        </p:nvSpPr>
        <p:spPr bwMode="auto">
          <a:xfrm>
            <a:off x="2097088" y="5878513"/>
            <a:ext cx="4986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FFCC00"/>
                </a:solidFill>
                <a:latin typeface="Times New Roman" panose="02020603050405020304" pitchFamily="18" charset="0"/>
                <a:cs typeface="Times New Roman" panose="02020603050405020304" pitchFamily="18" charset="0"/>
              </a:rPr>
              <a:t>FOR ACCREDITED INVESTOR USE ONLY – NOT FOR INVESTING PUBLIC</a:t>
            </a:r>
          </a:p>
        </p:txBody>
      </p:sp>
      <p:sp>
        <p:nvSpPr>
          <p:cNvPr id="17415" name="TextBox 1">
            <a:extLst>
              <a:ext uri="{FF2B5EF4-FFF2-40B4-BE49-F238E27FC236}">
                <a16:creationId xmlns:a16="http://schemas.microsoft.com/office/drawing/2014/main" id="{756C4D9A-A4D5-4E36-8CC5-C5F9C35573F0}"/>
              </a:ext>
            </a:extLst>
          </p:cNvPr>
          <p:cNvSpPr txBox="1">
            <a:spLocks noChangeArrowheads="1"/>
          </p:cNvSpPr>
          <p:nvPr/>
        </p:nvSpPr>
        <p:spPr bwMode="auto">
          <a:xfrm>
            <a:off x="838200" y="6188075"/>
            <a:ext cx="7543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solidFill>
                  <a:schemeClr val="bg1"/>
                </a:solidFill>
                <a:latin typeface="Times New Roman" panose="02020603050405020304" pitchFamily="18" charset="0"/>
                <a:cs typeface="Times New Roman" panose="02020603050405020304" pitchFamily="18" charset="0"/>
              </a:rPr>
              <a:t>Securities offered through Orchard Securities, LLC, member FINRA/SIPC. Orchard Securities, LLC and Hamilton Point Investments LLC are not affiliated companies.</a:t>
            </a:r>
            <a:endParaRPr lang="en-US" altLang="en-US" sz="13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42488C1-C896-42D6-BDEF-2972CB40F313}"/>
              </a:ext>
            </a:extLst>
          </p:cNvPr>
          <p:cNvSpPr>
            <a:spLocks noGrp="1"/>
          </p:cNvSpPr>
          <p:nvPr>
            <p:ph type="title"/>
          </p:nvPr>
        </p:nvSpPr>
        <p:spPr>
          <a:xfrm>
            <a:off x="228600" y="76200"/>
            <a:ext cx="8686800" cy="639763"/>
          </a:xfrm>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Add Value with Unit Upgrades</a:t>
            </a:r>
          </a:p>
        </p:txBody>
      </p:sp>
      <p:sp>
        <p:nvSpPr>
          <p:cNvPr id="20483" name="Content Placeholder 2">
            <a:extLst>
              <a:ext uri="{FF2B5EF4-FFF2-40B4-BE49-F238E27FC236}">
                <a16:creationId xmlns:a16="http://schemas.microsoft.com/office/drawing/2014/main" id="{164806E3-CF94-4FBB-8168-45FB8FE63D50}"/>
              </a:ext>
            </a:extLst>
          </p:cNvPr>
          <p:cNvSpPr>
            <a:spLocks noGrp="1"/>
          </p:cNvSpPr>
          <p:nvPr>
            <p:ph idx="1"/>
          </p:nvPr>
        </p:nvSpPr>
        <p:spPr>
          <a:xfrm>
            <a:off x="533400" y="914400"/>
            <a:ext cx="3962400" cy="1777706"/>
          </a:xfrm>
        </p:spPr>
        <p:txBody>
          <a:bodyPr/>
          <a:lstStyle/>
          <a:p>
            <a:pPr marL="0" indent="0">
              <a:buSzPct val="130000"/>
              <a:buFontTx/>
              <a:buNone/>
              <a:defRPr/>
            </a:pPr>
            <a:r>
              <a:rPr lang="en-US" altLang="en-US" sz="1600" b="1" kern="1200" dirty="0">
                <a:solidFill>
                  <a:srgbClr val="3A3838"/>
                </a:solidFill>
                <a:latin typeface="Calibri" panose="020F0502020204030204" pitchFamily="34" charset="0"/>
                <a:ea typeface="+mn-ea"/>
                <a:cs typeface="+mn-cs"/>
              </a:rPr>
              <a:t> Kitchens</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Countertop upgrades to a granite look using a spray on product</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Paint or resurface cabinets</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Brushed nickel hardware</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New faucets and drawer pulls</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Contemporary lighting</a:t>
            </a:r>
            <a:endParaRPr lang="en-US" altLang="en-US" dirty="0">
              <a:ea typeface="ＭＳ Ｐゴシック" pitchFamily="34" charset="-128"/>
            </a:endParaRPr>
          </a:p>
          <a:p>
            <a:pPr marL="0" indent="0">
              <a:buFontTx/>
              <a:buNone/>
              <a:defRPr/>
            </a:pPr>
            <a:endParaRPr lang="en-US" altLang="en-US" dirty="0">
              <a:ea typeface="ＭＳ Ｐゴシック" pitchFamily="34" charset="-128"/>
            </a:endParaRPr>
          </a:p>
          <a:p>
            <a:pPr>
              <a:defRPr/>
            </a:pPr>
            <a:endParaRPr lang="en-US" altLang="en-US" dirty="0">
              <a:ea typeface="ＭＳ Ｐゴシック" pitchFamily="34" charset="-128"/>
            </a:endParaRPr>
          </a:p>
          <a:p>
            <a:pPr>
              <a:defRPr/>
            </a:pPr>
            <a:endParaRPr lang="en-US" altLang="en-US" dirty="0">
              <a:ea typeface="ＭＳ Ｐゴシック" pitchFamily="34" charset="-128"/>
            </a:endParaRPr>
          </a:p>
          <a:p>
            <a:pPr>
              <a:defRPr/>
            </a:pPr>
            <a:endParaRPr lang="en-US" altLang="en-US" dirty="0">
              <a:ea typeface="ＭＳ Ｐゴシック" pitchFamily="34" charset="-128"/>
            </a:endParaRPr>
          </a:p>
          <a:p>
            <a:pPr>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
        <p:nvSpPr>
          <p:cNvPr id="29700" name="TextBox 1">
            <a:extLst>
              <a:ext uri="{FF2B5EF4-FFF2-40B4-BE49-F238E27FC236}">
                <a16:creationId xmlns:a16="http://schemas.microsoft.com/office/drawing/2014/main" id="{EE07C1C9-276C-409A-A7CC-4272F65E977A}"/>
              </a:ext>
            </a:extLst>
          </p:cNvPr>
          <p:cNvSpPr txBox="1">
            <a:spLocks noChangeArrowheads="1"/>
          </p:cNvSpPr>
          <p:nvPr/>
        </p:nvSpPr>
        <p:spPr bwMode="auto">
          <a:xfrm>
            <a:off x="4229100" y="2235200"/>
            <a:ext cx="217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tx1"/>
                </a:solidFill>
                <a:sym typeface="Wingdings" panose="05000000000000000000" pitchFamily="2" charset="2"/>
              </a:rPr>
              <a:t> </a:t>
            </a:r>
            <a:endParaRPr lang="en-US" altLang="en-US" sz="900">
              <a:solidFill>
                <a:schemeClr val="tx1"/>
              </a:solidFill>
            </a:endParaRPr>
          </a:p>
        </p:txBody>
      </p:sp>
      <p:sp>
        <p:nvSpPr>
          <p:cNvPr id="29701" name="TextBox 1">
            <a:extLst>
              <a:ext uri="{FF2B5EF4-FFF2-40B4-BE49-F238E27FC236}">
                <a16:creationId xmlns:a16="http://schemas.microsoft.com/office/drawing/2014/main" id="{5FD6DEB4-C577-4AE3-93D9-596A18D5C05E}"/>
              </a:ext>
            </a:extLst>
          </p:cNvPr>
          <p:cNvSpPr txBox="1">
            <a:spLocks noChangeArrowheads="1"/>
          </p:cNvSpPr>
          <p:nvPr/>
        </p:nvSpPr>
        <p:spPr bwMode="auto">
          <a:xfrm>
            <a:off x="4343400" y="4200525"/>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336699"/>
                </a:solidFill>
                <a:sym typeface="Wingdings" panose="05000000000000000000" pitchFamily="2" charset="2"/>
              </a:rPr>
              <a:t></a:t>
            </a:r>
            <a:r>
              <a:rPr lang="en-US" altLang="en-US" sz="900" dirty="0">
                <a:solidFill>
                  <a:schemeClr val="tx1"/>
                </a:solidFill>
                <a:sym typeface="Wingdings" panose="05000000000000000000" pitchFamily="2" charset="2"/>
              </a:rPr>
              <a:t> </a:t>
            </a:r>
            <a:endParaRPr lang="en-US" altLang="en-US" sz="900" dirty="0">
              <a:solidFill>
                <a:schemeClr val="tx1"/>
              </a:solidFill>
            </a:endParaRPr>
          </a:p>
        </p:txBody>
      </p:sp>
      <p:sp>
        <p:nvSpPr>
          <p:cNvPr id="29702" name="TextBox 1">
            <a:extLst>
              <a:ext uri="{FF2B5EF4-FFF2-40B4-BE49-F238E27FC236}">
                <a16:creationId xmlns:a16="http://schemas.microsoft.com/office/drawing/2014/main" id="{32E04AFA-D104-4D31-A58B-C037F6C47A86}"/>
              </a:ext>
            </a:extLst>
          </p:cNvPr>
          <p:cNvSpPr txBox="1">
            <a:spLocks noChangeArrowheads="1"/>
          </p:cNvSpPr>
          <p:nvPr/>
        </p:nvSpPr>
        <p:spPr bwMode="auto">
          <a:xfrm>
            <a:off x="304800" y="6489700"/>
            <a:ext cx="778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120650" indent="-120650">
              <a:spcBef>
                <a:spcPct val="0"/>
              </a:spcBef>
              <a:buNone/>
            </a:pPr>
            <a:r>
              <a:rPr lang="en-US" altLang="en-US" sz="900" dirty="0">
                <a:solidFill>
                  <a:schemeClr val="tx1"/>
                </a:solidFill>
              </a:rPr>
              <a:t> * The photos above depict improvements made to real estate acquired by prior programs sponsored by Hamilton Point Investments, LLC and not properties owned by HPI Fund X LLC.</a:t>
            </a:r>
          </a:p>
        </p:txBody>
      </p:sp>
      <p:pic>
        <p:nvPicPr>
          <p:cNvPr id="29703" name="Picture 10">
            <a:extLst>
              <a:ext uri="{FF2B5EF4-FFF2-40B4-BE49-F238E27FC236}">
                <a16:creationId xmlns:a16="http://schemas.microsoft.com/office/drawing/2014/main" id="{2F71F5D1-53EB-4756-8AF6-F2238774A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919787"/>
            <a:ext cx="2133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4E62A8EB-9479-4052-843E-23BFEA8CFBE2}"/>
              </a:ext>
            </a:extLst>
          </p:cNvPr>
          <p:cNvCxnSpPr/>
          <p:nvPr/>
        </p:nvCxnSpPr>
        <p:spPr bwMode="auto">
          <a:xfrm>
            <a:off x="838200" y="6096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708" name="TextBox 1">
            <a:extLst>
              <a:ext uri="{FF2B5EF4-FFF2-40B4-BE49-F238E27FC236}">
                <a16:creationId xmlns:a16="http://schemas.microsoft.com/office/drawing/2014/main" id="{CFD25E37-0CA4-4754-8ABE-ED71FBF4DCC3}"/>
              </a:ext>
            </a:extLst>
          </p:cNvPr>
          <p:cNvSpPr txBox="1">
            <a:spLocks noChangeArrowheads="1"/>
          </p:cNvSpPr>
          <p:nvPr/>
        </p:nvSpPr>
        <p:spPr bwMode="auto">
          <a:xfrm>
            <a:off x="1296382" y="2938462"/>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Original </a:t>
            </a:r>
          </a:p>
        </p:txBody>
      </p:sp>
      <p:sp>
        <p:nvSpPr>
          <p:cNvPr id="29709" name="TextBox 13">
            <a:extLst>
              <a:ext uri="{FF2B5EF4-FFF2-40B4-BE49-F238E27FC236}">
                <a16:creationId xmlns:a16="http://schemas.microsoft.com/office/drawing/2014/main" id="{9525A1A3-E644-40AB-A159-C9517A5587AA}"/>
              </a:ext>
            </a:extLst>
          </p:cNvPr>
          <p:cNvSpPr txBox="1">
            <a:spLocks noChangeArrowheads="1"/>
          </p:cNvSpPr>
          <p:nvPr/>
        </p:nvSpPr>
        <p:spPr bwMode="auto">
          <a:xfrm>
            <a:off x="6019800" y="804862"/>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Upgraded </a:t>
            </a:r>
          </a:p>
        </p:txBody>
      </p:sp>
      <p:sp>
        <p:nvSpPr>
          <p:cNvPr id="2" name="Slide Number Placeholder 1">
            <a:extLst>
              <a:ext uri="{FF2B5EF4-FFF2-40B4-BE49-F238E27FC236}">
                <a16:creationId xmlns:a16="http://schemas.microsoft.com/office/drawing/2014/main" id="{7D9132B4-F708-5947-824D-51CD5154D5D6}"/>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10</a:t>
            </a:fld>
            <a:endParaRPr lang="en-US" altLang="en-US" sz="1200" dirty="0"/>
          </a:p>
        </p:txBody>
      </p:sp>
      <p:pic>
        <p:nvPicPr>
          <p:cNvPr id="15" name="Picture 3">
            <a:extLst>
              <a:ext uri="{FF2B5EF4-FFF2-40B4-BE49-F238E27FC236}">
                <a16:creationId xmlns:a16="http://schemas.microsoft.com/office/drawing/2014/main" id="{89025D29-5F5B-F346-A0F9-522DE725F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824" y="3614308"/>
            <a:ext cx="2703805" cy="20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1BF7AED-99D4-9044-B90B-10A2FA7F0368}"/>
              </a:ext>
            </a:extLst>
          </p:cNvPr>
          <p:cNvPicPr>
            <a:picLocks noChangeAspect="1"/>
          </p:cNvPicPr>
          <p:nvPr/>
        </p:nvPicPr>
        <p:blipFill>
          <a:blip r:embed="rId5"/>
          <a:stretch>
            <a:fillRect/>
          </a:stretch>
        </p:blipFill>
        <p:spPr>
          <a:xfrm>
            <a:off x="5638800" y="1173163"/>
            <a:ext cx="2705829" cy="2408237"/>
          </a:xfrm>
          <a:prstGeom prst="rect">
            <a:avLst/>
          </a:prstGeom>
          <a:effectLst>
            <a:glow>
              <a:schemeClr val="bg1">
                <a:alpha val="63000"/>
              </a:schemeClr>
            </a:glow>
          </a:effectLst>
        </p:spPr>
      </p:pic>
      <p:pic>
        <p:nvPicPr>
          <p:cNvPr id="17" name="Picture 1">
            <a:extLst>
              <a:ext uri="{FF2B5EF4-FFF2-40B4-BE49-F238E27FC236}">
                <a16:creationId xmlns:a16="http://schemas.microsoft.com/office/drawing/2014/main" id="{24A21378-C60A-1144-ABBA-8303282671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667" y="3352154"/>
            <a:ext cx="3152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9" name="Picture 3">
            <a:extLst>
              <a:ext uri="{FF2B5EF4-FFF2-40B4-BE49-F238E27FC236}">
                <a16:creationId xmlns:a16="http://schemas.microsoft.com/office/drawing/2014/main" id="{45903D4E-0988-4CDF-BB6C-318899F8E308}"/>
              </a:ext>
            </a:extLst>
          </p:cNvPr>
          <p:cNvPicPr>
            <a:picLocks noChangeAspect="1" noChangeArrowheads="1"/>
          </p:cNvPicPr>
          <p:nvPr/>
        </p:nvPicPr>
        <p:blipFill>
          <a:blip r:embed="rId2"/>
          <a:stretch>
            <a:fillRect/>
          </a:stretch>
        </p:blipFill>
        <p:spPr bwMode="auto">
          <a:xfrm>
            <a:off x="4868863" y="3581400"/>
            <a:ext cx="3538537" cy="2362200"/>
          </a:xfrm>
          <a:prstGeom prst="rect">
            <a:avLst/>
          </a:prstGeom>
          <a:noFill/>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63CDB398-6FBD-4E43-8CBD-15A425AB68F3}"/>
              </a:ext>
            </a:extLst>
          </p:cNvPr>
          <p:cNvSpPr/>
          <p:nvPr/>
        </p:nvSpPr>
        <p:spPr>
          <a:xfrm>
            <a:off x="510239" y="1672431"/>
            <a:ext cx="3962400" cy="1703388"/>
          </a:xfrm>
          <a:prstGeom prst="rect">
            <a:avLst/>
          </a:prstGeom>
        </p:spPr>
        <p:txBody>
          <a:bodyPr>
            <a:spAutoFit/>
          </a:bodyPr>
          <a:lstStyle/>
          <a:p>
            <a:pPr marL="57150">
              <a:buSzPct val="130000"/>
              <a:defRPr/>
            </a:pPr>
            <a:r>
              <a:rPr lang="en-US" altLang="en-US" sz="1600" b="1" dirty="0">
                <a:solidFill>
                  <a:srgbClr val="3A3838"/>
                </a:solidFill>
                <a:latin typeface="Calibri" panose="020F0502020204030204" pitchFamily="34" charset="0"/>
                <a:ea typeface="+mn-ea"/>
              </a:rPr>
              <a:t>Bathrooms</a:t>
            </a:r>
          </a:p>
          <a:p>
            <a:pPr marL="342900" indent="-342900">
              <a:spcAft>
                <a:spcPts val="480"/>
              </a:spcAft>
              <a:buSzPct val="130000"/>
              <a:buFont typeface="Arial" panose="020B0604020202020204" pitchFamily="34" charset="0"/>
              <a:buChar char="•"/>
              <a:defRPr/>
            </a:pPr>
            <a:r>
              <a:rPr lang="en-US" altLang="en-US" sz="1400" dirty="0">
                <a:solidFill>
                  <a:srgbClr val="3A3838"/>
                </a:solidFill>
                <a:latin typeface="Calibri" panose="020F0502020204030204" pitchFamily="34" charset="0"/>
                <a:ea typeface="+mn-ea"/>
              </a:rPr>
              <a:t>Vinyl plank or tile flooring</a:t>
            </a:r>
          </a:p>
          <a:p>
            <a:pPr marL="342900" indent="-342900">
              <a:spcAft>
                <a:spcPts val="480"/>
              </a:spcAft>
              <a:buSzPct val="130000"/>
              <a:buFont typeface="Arial" panose="020B0604020202020204" pitchFamily="34" charset="0"/>
              <a:buChar char="•"/>
              <a:defRPr/>
            </a:pPr>
            <a:r>
              <a:rPr lang="en-US" altLang="en-US" sz="1400" dirty="0">
                <a:solidFill>
                  <a:srgbClr val="3A3838"/>
                </a:solidFill>
                <a:latin typeface="Calibri" panose="020F0502020204030204" pitchFamily="34" charset="0"/>
                <a:ea typeface="+mn-ea"/>
              </a:rPr>
              <a:t>Countertop upgrade to granite look</a:t>
            </a:r>
          </a:p>
          <a:p>
            <a:pPr marL="342900" indent="-342900">
              <a:spcAft>
                <a:spcPts val="480"/>
              </a:spcAft>
              <a:buSzPct val="130000"/>
              <a:buFont typeface="Arial" panose="020B0604020202020204" pitchFamily="34" charset="0"/>
              <a:buChar char="•"/>
              <a:defRPr/>
            </a:pPr>
            <a:r>
              <a:rPr lang="en-US" altLang="en-US" sz="1400" dirty="0">
                <a:solidFill>
                  <a:srgbClr val="3A3838"/>
                </a:solidFill>
                <a:latin typeface="Calibri" panose="020F0502020204030204" pitchFamily="34" charset="0"/>
                <a:ea typeface="+mn-ea"/>
              </a:rPr>
              <a:t>Brushed nickel hardware</a:t>
            </a:r>
          </a:p>
          <a:p>
            <a:pPr marL="342900" indent="-342900">
              <a:spcAft>
                <a:spcPts val="480"/>
              </a:spcAft>
              <a:buSzPct val="130000"/>
              <a:buFont typeface="Arial" panose="020B0604020202020204" pitchFamily="34" charset="0"/>
              <a:buChar char="•"/>
              <a:defRPr/>
            </a:pPr>
            <a:r>
              <a:rPr lang="en-US" altLang="en-US" sz="1400" dirty="0">
                <a:solidFill>
                  <a:srgbClr val="3A3838"/>
                </a:solidFill>
                <a:latin typeface="Calibri" panose="020F0502020204030204" pitchFamily="34" charset="0"/>
                <a:ea typeface="+mn-ea"/>
              </a:rPr>
              <a:t>Resurfaced cabinets</a:t>
            </a:r>
          </a:p>
          <a:p>
            <a:pPr marL="342900" indent="-342900">
              <a:spcAft>
                <a:spcPts val="480"/>
              </a:spcAft>
              <a:buSzPct val="130000"/>
              <a:buFont typeface="Arial" panose="020B0604020202020204" pitchFamily="34" charset="0"/>
              <a:buChar char="•"/>
              <a:defRPr/>
            </a:pPr>
            <a:r>
              <a:rPr lang="en-US" altLang="en-US" sz="1400" dirty="0">
                <a:solidFill>
                  <a:srgbClr val="3A3838"/>
                </a:solidFill>
                <a:latin typeface="Calibri" panose="020F0502020204030204" pitchFamily="34" charset="0"/>
                <a:ea typeface="+mn-ea"/>
              </a:rPr>
              <a:t>Contemporary lighting</a:t>
            </a:r>
          </a:p>
        </p:txBody>
      </p:sp>
      <p:pic>
        <p:nvPicPr>
          <p:cNvPr id="9" name="Picture 2">
            <a:extLst>
              <a:ext uri="{FF2B5EF4-FFF2-40B4-BE49-F238E27FC236}">
                <a16:creationId xmlns:a16="http://schemas.microsoft.com/office/drawing/2014/main" id="{FB8316C8-4092-4E92-98EF-DB6F75928679}"/>
              </a:ext>
            </a:extLst>
          </p:cNvPr>
          <p:cNvPicPr>
            <a:picLocks noChangeArrowheads="1"/>
          </p:cNvPicPr>
          <p:nvPr/>
        </p:nvPicPr>
        <p:blipFill>
          <a:blip r:embed="rId3"/>
          <a:srcRect/>
          <a:stretch>
            <a:fillRect/>
          </a:stretch>
        </p:blipFill>
        <p:spPr bwMode="auto">
          <a:xfrm>
            <a:off x="762000" y="3581400"/>
            <a:ext cx="3276600" cy="2447925"/>
          </a:xfrm>
          <a:prstGeom prst="rect">
            <a:avLst/>
          </a:prstGeom>
          <a:noFill/>
          <a:ln>
            <a:noFill/>
          </a:ln>
          <a:effectLst>
            <a:outerShdw blurRad="50800" dist="38100" dir="2700000" algn="tl" rotWithShape="0">
              <a:prstClr val="black">
                <a:alpha val="40000"/>
              </a:prstClr>
            </a:outerShdw>
          </a:effectLst>
        </p:spPr>
      </p:pic>
      <p:sp>
        <p:nvSpPr>
          <p:cNvPr id="30725" name="TextBox 9">
            <a:extLst>
              <a:ext uri="{FF2B5EF4-FFF2-40B4-BE49-F238E27FC236}">
                <a16:creationId xmlns:a16="http://schemas.microsoft.com/office/drawing/2014/main" id="{7A88F224-24B1-4092-83B2-69DB7B3FE01F}"/>
              </a:ext>
            </a:extLst>
          </p:cNvPr>
          <p:cNvSpPr txBox="1">
            <a:spLocks noChangeArrowheads="1"/>
          </p:cNvSpPr>
          <p:nvPr/>
        </p:nvSpPr>
        <p:spPr bwMode="auto">
          <a:xfrm>
            <a:off x="4191000" y="4419600"/>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a:solidFill>
                  <a:srgbClr val="336699"/>
                </a:solidFill>
                <a:sym typeface="Wingdings" panose="05000000000000000000" pitchFamily="2" charset="2"/>
              </a:rPr>
              <a:t></a:t>
            </a:r>
            <a:r>
              <a:rPr lang="en-US" altLang="en-US" sz="900">
                <a:solidFill>
                  <a:schemeClr val="tx1"/>
                </a:solidFill>
                <a:sym typeface="Wingdings" panose="05000000000000000000" pitchFamily="2" charset="2"/>
              </a:rPr>
              <a:t> </a:t>
            </a:r>
            <a:endParaRPr lang="en-US" altLang="en-US" sz="900">
              <a:solidFill>
                <a:schemeClr val="tx1"/>
              </a:solidFill>
            </a:endParaRPr>
          </a:p>
        </p:txBody>
      </p:sp>
      <p:sp>
        <p:nvSpPr>
          <p:cNvPr id="30726" name="TextBox 9">
            <a:extLst>
              <a:ext uri="{FF2B5EF4-FFF2-40B4-BE49-F238E27FC236}">
                <a16:creationId xmlns:a16="http://schemas.microsoft.com/office/drawing/2014/main" id="{0793FDFE-5221-4B20-BA33-632695191434}"/>
              </a:ext>
            </a:extLst>
          </p:cNvPr>
          <p:cNvSpPr txBox="1">
            <a:spLocks noChangeArrowheads="1"/>
          </p:cNvSpPr>
          <p:nvPr/>
        </p:nvSpPr>
        <p:spPr bwMode="auto">
          <a:xfrm>
            <a:off x="439737" y="6489700"/>
            <a:ext cx="778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58738" indent="-58738">
              <a:spcBef>
                <a:spcPct val="0"/>
              </a:spcBef>
              <a:buFontTx/>
              <a:buNone/>
            </a:pPr>
            <a:r>
              <a:rPr lang="en-US" altLang="en-US" sz="900" dirty="0">
                <a:solidFill>
                  <a:schemeClr val="tx1"/>
                </a:solidFill>
              </a:rPr>
              <a:t>* The photos above depict improvements made to real estate acquired by prior programs sponsored by Hamilton Point Investments, LLC and not properties owned by HPI Fund X LLC.</a:t>
            </a:r>
          </a:p>
        </p:txBody>
      </p:sp>
      <p:pic>
        <p:nvPicPr>
          <p:cNvPr id="30727" name="Picture 9">
            <a:extLst>
              <a:ext uri="{FF2B5EF4-FFF2-40B4-BE49-F238E27FC236}">
                <a16:creationId xmlns:a16="http://schemas.microsoft.com/office/drawing/2014/main" id="{D76D1FC3-36C5-4FA8-B9F5-CA7157EA34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096000"/>
            <a:ext cx="2133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02ACE74F-A295-4445-8D55-E9A87A7A28E9}"/>
              </a:ext>
            </a:extLst>
          </p:cNvPr>
          <p:cNvCxnSpPr/>
          <p:nvPr/>
        </p:nvCxnSpPr>
        <p:spPr bwMode="auto">
          <a:xfrm>
            <a:off x="838200" y="6096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AA1E8469-F9B9-4816-8EAD-001B81270E62}"/>
              </a:ext>
            </a:extLst>
          </p:cNvPr>
          <p:cNvSpPr>
            <a:spLocks noGrp="1"/>
          </p:cNvSpPr>
          <p:nvPr>
            <p:ph idx="1"/>
          </p:nvPr>
        </p:nvSpPr>
        <p:spPr>
          <a:xfrm>
            <a:off x="533400" y="533400"/>
            <a:ext cx="3962400" cy="1981200"/>
          </a:xfrm>
        </p:spPr>
        <p:txBody>
          <a:bodyPr/>
          <a:lstStyle/>
          <a:p>
            <a:pPr marL="57150" indent="0">
              <a:buSzPct val="130000"/>
              <a:buFontTx/>
              <a:buNone/>
              <a:defRPr/>
            </a:pPr>
            <a:endParaRPr lang="en-US" altLang="en-US" sz="800" u="sng" dirty="0">
              <a:solidFill>
                <a:srgbClr val="000000"/>
              </a:solidFill>
              <a:latin typeface="Times New Roman" pitchFamily="18" charset="0"/>
              <a:cs typeface="Times New Roman" pitchFamily="18" charset="0"/>
            </a:endParaRPr>
          </a:p>
          <a:p>
            <a:pPr marL="57150" indent="0">
              <a:buSzPct val="130000"/>
              <a:buFontTx/>
              <a:buNone/>
              <a:defRPr/>
            </a:pPr>
            <a:r>
              <a:rPr lang="en-US" altLang="en-US" sz="1600" b="1" kern="1200" dirty="0">
                <a:solidFill>
                  <a:srgbClr val="3A3838"/>
                </a:solidFill>
                <a:latin typeface="Calibri" panose="020F0502020204030204" pitchFamily="34" charset="0"/>
                <a:ea typeface="+mn-ea"/>
                <a:cs typeface="+mn-cs"/>
              </a:rPr>
              <a:t>Living Areas</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Vinyl plank flooring that looks like wood</a:t>
            </a:r>
          </a:p>
          <a:p>
            <a:pPr>
              <a:buSzPct val="130000"/>
              <a:buFont typeface="Arial" panose="020B0604020202020204" pitchFamily="34" charset="0"/>
              <a:buChar char="•"/>
              <a:defRPr/>
            </a:pPr>
            <a:r>
              <a:rPr lang="en-US" altLang="en-US" sz="1400" kern="1200" dirty="0">
                <a:solidFill>
                  <a:srgbClr val="3A3838"/>
                </a:solidFill>
                <a:latin typeface="Calibri" panose="020F0502020204030204" pitchFamily="34" charset="0"/>
                <a:ea typeface="+mn-ea"/>
                <a:cs typeface="+mn-cs"/>
              </a:rPr>
              <a:t>Sturdy six-panel doors</a:t>
            </a:r>
          </a:p>
        </p:txBody>
      </p:sp>
      <p:pic>
        <p:nvPicPr>
          <p:cNvPr id="30730" name="Picture 2">
            <a:extLst>
              <a:ext uri="{FF2B5EF4-FFF2-40B4-BE49-F238E27FC236}">
                <a16:creationId xmlns:a16="http://schemas.microsoft.com/office/drawing/2014/main" id="{722247B3-9C54-4B79-AC5B-BF471548E4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066800"/>
            <a:ext cx="35814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82730E35-98EB-4FEF-B8CC-279567DEC588}"/>
              </a:ext>
            </a:extLst>
          </p:cNvPr>
          <p:cNvSpPr txBox="1">
            <a:spLocks/>
          </p:cNvSpPr>
          <p:nvPr/>
        </p:nvSpPr>
        <p:spPr bwMode="auto">
          <a:xfrm>
            <a:off x="228600" y="125412"/>
            <a:ext cx="8686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a:solidFill>
                  <a:srgbClr val="000099"/>
                </a:solidFill>
                <a:latin typeface="+mj-lt"/>
                <a:ea typeface="ＭＳ Ｐゴシック" charset="-128"/>
                <a:cs typeface="ＭＳ Ｐゴシック" pitchFamily="-109" charset="-128"/>
              </a:defRPr>
            </a:lvl1pPr>
            <a:lvl2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2pPr>
            <a:lvl3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3pPr>
            <a:lvl4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4pPr>
            <a:lvl5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5pPr>
            <a:lvl6pPr marL="457200" algn="l" rtl="0" fontAlgn="base">
              <a:spcBef>
                <a:spcPct val="0"/>
              </a:spcBef>
              <a:spcAft>
                <a:spcPct val="0"/>
              </a:spcAft>
              <a:defRPr sz="2400">
                <a:solidFill>
                  <a:srgbClr val="000099"/>
                </a:solidFill>
                <a:latin typeface="Engravers MT" pitchFamily="18" charset="0"/>
              </a:defRPr>
            </a:lvl6pPr>
            <a:lvl7pPr marL="914400" algn="l" rtl="0" fontAlgn="base">
              <a:spcBef>
                <a:spcPct val="0"/>
              </a:spcBef>
              <a:spcAft>
                <a:spcPct val="0"/>
              </a:spcAft>
              <a:defRPr sz="2400">
                <a:solidFill>
                  <a:srgbClr val="000099"/>
                </a:solidFill>
                <a:latin typeface="Engravers MT" pitchFamily="18" charset="0"/>
              </a:defRPr>
            </a:lvl7pPr>
            <a:lvl8pPr marL="1371600" algn="l" rtl="0" fontAlgn="base">
              <a:spcBef>
                <a:spcPct val="0"/>
              </a:spcBef>
              <a:spcAft>
                <a:spcPct val="0"/>
              </a:spcAft>
              <a:defRPr sz="2400">
                <a:solidFill>
                  <a:srgbClr val="000099"/>
                </a:solidFill>
                <a:latin typeface="Engravers MT" pitchFamily="18" charset="0"/>
              </a:defRPr>
            </a:lvl8pPr>
            <a:lvl9pPr marL="1828800" algn="l" rtl="0" fontAlgn="base">
              <a:spcBef>
                <a:spcPct val="0"/>
              </a:spcBef>
              <a:spcAft>
                <a:spcPct val="0"/>
              </a:spcAft>
              <a:defRPr sz="2400">
                <a:solidFill>
                  <a:srgbClr val="000099"/>
                </a:solidFill>
                <a:latin typeface="Engravers MT" pitchFamily="18" charset="0"/>
              </a:defRPr>
            </a:lvl9p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Add Value with Unit Upgrades</a:t>
            </a:r>
          </a:p>
        </p:txBody>
      </p:sp>
      <p:sp>
        <p:nvSpPr>
          <p:cNvPr id="30732" name="TextBox 14">
            <a:extLst>
              <a:ext uri="{FF2B5EF4-FFF2-40B4-BE49-F238E27FC236}">
                <a16:creationId xmlns:a16="http://schemas.microsoft.com/office/drawing/2014/main" id="{9D148C0B-B8A2-457F-8E6E-11652085D006}"/>
              </a:ext>
            </a:extLst>
          </p:cNvPr>
          <p:cNvSpPr txBox="1">
            <a:spLocks noChangeArrowheads="1"/>
          </p:cNvSpPr>
          <p:nvPr/>
        </p:nvSpPr>
        <p:spPr bwMode="auto">
          <a:xfrm>
            <a:off x="1485900" y="3238466"/>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Original </a:t>
            </a:r>
          </a:p>
        </p:txBody>
      </p:sp>
      <p:sp>
        <p:nvSpPr>
          <p:cNvPr id="30733" name="TextBox 15">
            <a:extLst>
              <a:ext uri="{FF2B5EF4-FFF2-40B4-BE49-F238E27FC236}">
                <a16:creationId xmlns:a16="http://schemas.microsoft.com/office/drawing/2014/main" id="{7C1D5D5C-A431-4E3D-90BA-BC801FDF3D66}"/>
              </a:ext>
            </a:extLst>
          </p:cNvPr>
          <p:cNvSpPr txBox="1">
            <a:spLocks noChangeArrowheads="1"/>
          </p:cNvSpPr>
          <p:nvPr/>
        </p:nvSpPr>
        <p:spPr bwMode="auto">
          <a:xfrm>
            <a:off x="5723731" y="723106"/>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Upgraded </a:t>
            </a:r>
          </a:p>
        </p:txBody>
      </p:sp>
      <p:sp>
        <p:nvSpPr>
          <p:cNvPr id="3" name="Slide Number Placeholder 2">
            <a:extLst>
              <a:ext uri="{FF2B5EF4-FFF2-40B4-BE49-F238E27FC236}">
                <a16:creationId xmlns:a16="http://schemas.microsoft.com/office/drawing/2014/main" id="{5E5D772B-C19F-8F43-8A65-01B53F39520F}"/>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11</a:t>
            </a:fld>
            <a:endParaRPr lang="en-US" altLang="en-US" sz="1200" dirty="0"/>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47DB603-41A2-4F93-9DCF-F5E12025861C}"/>
              </a:ext>
            </a:extLst>
          </p:cNvPr>
          <p:cNvSpPr>
            <a:spLocks noGrp="1"/>
          </p:cNvSpPr>
          <p:nvPr>
            <p:ph type="title"/>
          </p:nvPr>
        </p:nvSpPr>
        <p:spPr/>
        <p:txBody>
          <a:bodyPr/>
          <a:lstStyle/>
          <a:p>
            <a:pPr algn="ctr">
              <a:defRPr/>
            </a:pPr>
            <a:r>
              <a:rPr lang="en-US" altLang="en-US" sz="2000" b="1" kern="1200" cap="all" dirty="0">
                <a:solidFill>
                  <a:srgbClr val="00133A"/>
                </a:solidFill>
                <a:latin typeface="Times New Roman" pitchFamily="18" charset="0"/>
                <a:ea typeface="ＭＳ Ｐゴシック" pitchFamily="34" charset="-128"/>
                <a:cs typeface="Times New Roman" pitchFamily="18" charset="0"/>
              </a:rPr>
              <a:t>Add value with Amenity Upgrades</a:t>
            </a:r>
          </a:p>
        </p:txBody>
      </p:sp>
      <p:sp>
        <p:nvSpPr>
          <p:cNvPr id="31748" name="TextBox 8">
            <a:extLst>
              <a:ext uri="{FF2B5EF4-FFF2-40B4-BE49-F238E27FC236}">
                <a16:creationId xmlns:a16="http://schemas.microsoft.com/office/drawing/2014/main" id="{FC88E1B2-24F7-49F4-97A5-81115E08003E}"/>
              </a:ext>
            </a:extLst>
          </p:cNvPr>
          <p:cNvSpPr txBox="1">
            <a:spLocks noChangeArrowheads="1"/>
          </p:cNvSpPr>
          <p:nvPr/>
        </p:nvSpPr>
        <p:spPr bwMode="auto">
          <a:xfrm>
            <a:off x="304799" y="6489700"/>
            <a:ext cx="778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114300" indent="-104775">
              <a:spcBef>
                <a:spcPct val="0"/>
              </a:spcBef>
              <a:buFontTx/>
              <a:buNone/>
            </a:pPr>
            <a:r>
              <a:rPr lang="en-US" altLang="en-US" sz="900" dirty="0">
                <a:solidFill>
                  <a:schemeClr val="tx1"/>
                </a:solidFill>
              </a:rPr>
              <a:t>* The photos above depict improvements made to real estate acquired by prior programs sponsored by Hamilton Point Investments, LLC and not properties owned by HPI Fund X LLC.</a:t>
            </a:r>
          </a:p>
        </p:txBody>
      </p:sp>
      <p:pic>
        <p:nvPicPr>
          <p:cNvPr id="31749" name="Picture 9">
            <a:extLst>
              <a:ext uri="{FF2B5EF4-FFF2-40B4-BE49-F238E27FC236}">
                <a16:creationId xmlns:a16="http://schemas.microsoft.com/office/drawing/2014/main" id="{ED03A265-4E40-4B34-8CFF-EAE09706A6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978526"/>
            <a:ext cx="21336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D93E404A-264A-4630-A800-97F7C42EA4A5}"/>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53" name="TextBox 8">
            <a:extLst>
              <a:ext uri="{FF2B5EF4-FFF2-40B4-BE49-F238E27FC236}">
                <a16:creationId xmlns:a16="http://schemas.microsoft.com/office/drawing/2014/main" id="{89714BEC-A7B2-427B-B4A6-15BD8347C8BE}"/>
              </a:ext>
            </a:extLst>
          </p:cNvPr>
          <p:cNvSpPr txBox="1">
            <a:spLocks noChangeArrowheads="1"/>
          </p:cNvSpPr>
          <p:nvPr/>
        </p:nvSpPr>
        <p:spPr bwMode="auto">
          <a:xfrm>
            <a:off x="459712" y="812002"/>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Playground</a:t>
            </a:r>
          </a:p>
        </p:txBody>
      </p:sp>
      <p:sp>
        <p:nvSpPr>
          <p:cNvPr id="31754" name="TextBox 9">
            <a:extLst>
              <a:ext uri="{FF2B5EF4-FFF2-40B4-BE49-F238E27FC236}">
                <a16:creationId xmlns:a16="http://schemas.microsoft.com/office/drawing/2014/main" id="{2ABECE30-8E19-43BF-A7A0-E2A8D521A8B5}"/>
              </a:ext>
            </a:extLst>
          </p:cNvPr>
          <p:cNvSpPr txBox="1">
            <a:spLocks noChangeArrowheads="1"/>
          </p:cNvSpPr>
          <p:nvPr/>
        </p:nvSpPr>
        <p:spPr bwMode="auto">
          <a:xfrm>
            <a:off x="5057764" y="812002"/>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Dog Park</a:t>
            </a:r>
          </a:p>
        </p:txBody>
      </p:sp>
      <p:sp>
        <p:nvSpPr>
          <p:cNvPr id="2" name="Slide Number Placeholder 1">
            <a:extLst>
              <a:ext uri="{FF2B5EF4-FFF2-40B4-BE49-F238E27FC236}">
                <a16:creationId xmlns:a16="http://schemas.microsoft.com/office/drawing/2014/main" id="{E47D6B6A-CF01-7346-B699-CCCB4D13DA4C}"/>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12</a:t>
            </a:fld>
            <a:endParaRPr lang="en-US" altLang="en-US" sz="1200" dirty="0"/>
          </a:p>
        </p:txBody>
      </p:sp>
      <p:pic>
        <p:nvPicPr>
          <p:cNvPr id="7" name="Picture 6">
            <a:extLst>
              <a:ext uri="{FF2B5EF4-FFF2-40B4-BE49-F238E27FC236}">
                <a16:creationId xmlns:a16="http://schemas.microsoft.com/office/drawing/2014/main" id="{371A8AD5-0BF0-434A-8839-CB5B4E43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57587"/>
            <a:ext cx="3360224" cy="2042689"/>
          </a:xfrm>
          <a:prstGeom prst="rect">
            <a:avLst/>
          </a:prstGeom>
        </p:spPr>
      </p:pic>
      <p:pic>
        <p:nvPicPr>
          <p:cNvPr id="15" name="Picture 14">
            <a:extLst>
              <a:ext uri="{FF2B5EF4-FFF2-40B4-BE49-F238E27FC236}">
                <a16:creationId xmlns:a16="http://schemas.microsoft.com/office/drawing/2014/main" id="{37BB1E4D-9786-4D40-8542-44F0DA9F7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001" y="1143000"/>
            <a:ext cx="3476920" cy="2042690"/>
          </a:xfrm>
          <a:prstGeom prst="rect">
            <a:avLst/>
          </a:prstGeom>
        </p:spPr>
      </p:pic>
      <p:pic>
        <p:nvPicPr>
          <p:cNvPr id="17" name="Picture 16">
            <a:extLst>
              <a:ext uri="{FF2B5EF4-FFF2-40B4-BE49-F238E27FC236}">
                <a16:creationId xmlns:a16="http://schemas.microsoft.com/office/drawing/2014/main" id="{DE15C599-427D-E84A-A895-7C8A28E7F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3700033"/>
            <a:ext cx="3652463" cy="2038141"/>
          </a:xfrm>
          <a:prstGeom prst="rect">
            <a:avLst/>
          </a:prstGeom>
        </p:spPr>
      </p:pic>
      <p:sp>
        <p:nvSpPr>
          <p:cNvPr id="24" name="TextBox 8">
            <a:extLst>
              <a:ext uri="{FF2B5EF4-FFF2-40B4-BE49-F238E27FC236}">
                <a16:creationId xmlns:a16="http://schemas.microsoft.com/office/drawing/2014/main" id="{3AA3BF1F-4B79-654D-B21E-688208708EE0}"/>
              </a:ext>
            </a:extLst>
          </p:cNvPr>
          <p:cNvSpPr txBox="1">
            <a:spLocks noChangeArrowheads="1"/>
          </p:cNvSpPr>
          <p:nvPr/>
        </p:nvSpPr>
        <p:spPr bwMode="auto">
          <a:xfrm>
            <a:off x="2781300" y="33528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Gym</a:t>
            </a: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47DB603-41A2-4F93-9DCF-F5E12025861C}"/>
              </a:ext>
            </a:extLst>
          </p:cNvPr>
          <p:cNvSpPr>
            <a:spLocks noGrp="1"/>
          </p:cNvSpPr>
          <p:nvPr>
            <p:ph type="title"/>
          </p:nvPr>
        </p:nvSpPr>
        <p:spPr/>
        <p:txBody>
          <a:bodyPr/>
          <a:lstStyle/>
          <a:p>
            <a:pPr algn="ctr">
              <a:defRPr/>
            </a:pPr>
            <a:r>
              <a:rPr lang="en-US" altLang="en-US" sz="2000" b="1" kern="1200" cap="all" dirty="0">
                <a:solidFill>
                  <a:srgbClr val="00133A"/>
                </a:solidFill>
                <a:latin typeface="Times New Roman" pitchFamily="18" charset="0"/>
                <a:ea typeface="ＭＳ Ｐゴシック" pitchFamily="34" charset="-128"/>
                <a:cs typeface="Times New Roman" pitchFamily="18" charset="0"/>
              </a:rPr>
              <a:t>Add value with Community Common Area Upgrades</a:t>
            </a:r>
          </a:p>
        </p:txBody>
      </p:sp>
      <p:sp>
        <p:nvSpPr>
          <p:cNvPr id="31748" name="TextBox 8">
            <a:extLst>
              <a:ext uri="{FF2B5EF4-FFF2-40B4-BE49-F238E27FC236}">
                <a16:creationId xmlns:a16="http://schemas.microsoft.com/office/drawing/2014/main" id="{FC88E1B2-24F7-49F4-97A5-81115E08003E}"/>
              </a:ext>
            </a:extLst>
          </p:cNvPr>
          <p:cNvSpPr txBox="1">
            <a:spLocks noChangeArrowheads="1"/>
          </p:cNvSpPr>
          <p:nvPr/>
        </p:nvSpPr>
        <p:spPr bwMode="auto">
          <a:xfrm>
            <a:off x="304799" y="6489700"/>
            <a:ext cx="778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114300" indent="-104775">
              <a:spcBef>
                <a:spcPct val="0"/>
              </a:spcBef>
              <a:buFontTx/>
              <a:buNone/>
            </a:pPr>
            <a:r>
              <a:rPr lang="en-US" altLang="en-US" sz="900" dirty="0">
                <a:solidFill>
                  <a:schemeClr val="tx1"/>
                </a:solidFill>
              </a:rPr>
              <a:t>* The photos above depict improvements made to real estate acquired by prior programs sponsored by Hamilton Point Investments, LLC and not properties owned by HPI Fund X LLC.</a:t>
            </a:r>
          </a:p>
        </p:txBody>
      </p:sp>
      <p:pic>
        <p:nvPicPr>
          <p:cNvPr id="31749" name="Picture 9">
            <a:extLst>
              <a:ext uri="{FF2B5EF4-FFF2-40B4-BE49-F238E27FC236}">
                <a16:creationId xmlns:a16="http://schemas.microsoft.com/office/drawing/2014/main" id="{ED03A265-4E40-4B34-8CFF-EAE09706A6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701" y="5695225"/>
            <a:ext cx="21336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D93E404A-264A-4630-A800-97F7C42EA4A5}"/>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53" name="TextBox 8">
            <a:extLst>
              <a:ext uri="{FF2B5EF4-FFF2-40B4-BE49-F238E27FC236}">
                <a16:creationId xmlns:a16="http://schemas.microsoft.com/office/drawing/2014/main" id="{89714BEC-A7B2-427B-B4A6-15BD8347C8BE}"/>
              </a:ext>
            </a:extLst>
          </p:cNvPr>
          <p:cNvSpPr txBox="1">
            <a:spLocks noChangeArrowheads="1"/>
          </p:cNvSpPr>
          <p:nvPr/>
        </p:nvSpPr>
        <p:spPr bwMode="auto">
          <a:xfrm>
            <a:off x="480993" y="867569"/>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Original Clubhouse/Leasing office</a:t>
            </a:r>
          </a:p>
        </p:txBody>
      </p:sp>
      <p:sp>
        <p:nvSpPr>
          <p:cNvPr id="31754" name="TextBox 9">
            <a:extLst>
              <a:ext uri="{FF2B5EF4-FFF2-40B4-BE49-F238E27FC236}">
                <a16:creationId xmlns:a16="http://schemas.microsoft.com/office/drawing/2014/main" id="{2ABECE30-8E19-43BF-A7A0-E2A8D521A8B5}"/>
              </a:ext>
            </a:extLst>
          </p:cNvPr>
          <p:cNvSpPr txBox="1">
            <a:spLocks noChangeArrowheads="1"/>
          </p:cNvSpPr>
          <p:nvPr/>
        </p:nvSpPr>
        <p:spPr bwMode="auto">
          <a:xfrm>
            <a:off x="5079045" y="867569"/>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336699"/>
                </a:solidFill>
                <a:latin typeface="Calibri" panose="020F0502020204030204" pitchFamily="34" charset="0"/>
              </a:rPr>
              <a:t>Upgraded Clubhouse/Leasing office</a:t>
            </a:r>
          </a:p>
        </p:txBody>
      </p:sp>
      <p:sp>
        <p:nvSpPr>
          <p:cNvPr id="2" name="Slide Number Placeholder 1">
            <a:extLst>
              <a:ext uri="{FF2B5EF4-FFF2-40B4-BE49-F238E27FC236}">
                <a16:creationId xmlns:a16="http://schemas.microsoft.com/office/drawing/2014/main" id="{E47D6B6A-CF01-7346-B699-CCCB4D13DA4C}"/>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13</a:t>
            </a:fld>
            <a:endParaRPr lang="en-US" altLang="en-US" sz="1200" dirty="0"/>
          </a:p>
        </p:txBody>
      </p:sp>
      <p:sp>
        <p:nvSpPr>
          <p:cNvPr id="31747" name="TextBox 7">
            <a:extLst>
              <a:ext uri="{FF2B5EF4-FFF2-40B4-BE49-F238E27FC236}">
                <a16:creationId xmlns:a16="http://schemas.microsoft.com/office/drawing/2014/main" id="{E95FB870-D44B-4B66-9D25-54F464A89365}"/>
              </a:ext>
            </a:extLst>
          </p:cNvPr>
          <p:cNvSpPr txBox="1">
            <a:spLocks noChangeArrowheads="1"/>
          </p:cNvSpPr>
          <p:nvPr/>
        </p:nvSpPr>
        <p:spPr bwMode="auto">
          <a:xfrm>
            <a:off x="4336915" y="2881975"/>
            <a:ext cx="77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336699"/>
                </a:solidFill>
                <a:sym typeface="Wingdings" panose="05000000000000000000" pitchFamily="2" charset="2"/>
              </a:rPr>
              <a:t></a:t>
            </a:r>
            <a:r>
              <a:rPr lang="en-US" altLang="en-US" sz="900" dirty="0">
                <a:solidFill>
                  <a:schemeClr val="tx1"/>
                </a:solidFill>
                <a:sym typeface="Wingdings" panose="05000000000000000000" pitchFamily="2" charset="2"/>
              </a:rPr>
              <a:t> </a:t>
            </a:r>
            <a:endParaRPr lang="en-US" altLang="en-US" sz="900" dirty="0">
              <a:solidFill>
                <a:schemeClr val="tx1"/>
              </a:solidFill>
            </a:endParaRPr>
          </a:p>
        </p:txBody>
      </p:sp>
      <p:pic>
        <p:nvPicPr>
          <p:cNvPr id="13" name="Picture 4">
            <a:extLst>
              <a:ext uri="{FF2B5EF4-FFF2-40B4-BE49-F238E27FC236}">
                <a16:creationId xmlns:a16="http://schemas.microsoft.com/office/drawing/2014/main" id="{E66889F1-CBA0-4A49-8EFD-99DB2DE708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0" r="32406"/>
          <a:stretch/>
        </p:blipFill>
        <p:spPr bwMode="auto">
          <a:xfrm>
            <a:off x="5372088" y="1219201"/>
            <a:ext cx="2919114"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6">
            <a:extLst>
              <a:ext uri="{FF2B5EF4-FFF2-40B4-BE49-F238E27FC236}">
                <a16:creationId xmlns:a16="http://schemas.microsoft.com/office/drawing/2014/main" id="{39F9FEE6-7E88-034A-9CD2-1E922F01A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70" r="25670"/>
          <a:stretch/>
        </p:blipFill>
        <p:spPr bwMode="auto">
          <a:xfrm>
            <a:off x="838200" y="1207015"/>
            <a:ext cx="2790786" cy="427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97513"/>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B898D-D39E-4EA3-AAB1-1220E2A5C177}"/>
              </a:ext>
            </a:extLst>
          </p:cNvPr>
          <p:cNvSpPr>
            <a:spLocks noGrp="1"/>
          </p:cNvSpPr>
          <p:nvPr>
            <p:ph idx="1"/>
          </p:nvPr>
        </p:nvSpPr>
        <p:spPr>
          <a:xfrm>
            <a:off x="457200" y="762000"/>
            <a:ext cx="8382000" cy="5105400"/>
          </a:xfrm>
        </p:spPr>
        <p:txBody>
          <a:bodyPr/>
          <a:lstStyle/>
          <a:p>
            <a:pPr marL="0" indent="0">
              <a:buSzPct val="130000"/>
              <a:buFontTx/>
              <a:buNone/>
              <a:defRPr/>
            </a:pPr>
            <a:endParaRPr lang="en-US" altLang="en-US" sz="1600" b="1" kern="1200" dirty="0">
              <a:solidFill>
                <a:srgbClr val="3A3838"/>
              </a:solidFill>
              <a:latin typeface="Calibri" panose="020F0502020204030204" pitchFamily="34" charset="0"/>
              <a:ea typeface="+mn-ea"/>
              <a:cs typeface="+mn-cs"/>
            </a:endParaRPr>
          </a:p>
          <a:p>
            <a:pPr marL="0" indent="0">
              <a:buSzPct val="130000"/>
              <a:buFontTx/>
              <a:buNone/>
              <a:defRPr/>
            </a:pPr>
            <a:r>
              <a:rPr lang="en-US" altLang="en-US" sz="1600" b="1" kern="1200" dirty="0">
                <a:solidFill>
                  <a:srgbClr val="3A3838"/>
                </a:solidFill>
                <a:latin typeface="Calibri" panose="020F0502020204030204" pitchFamily="34" charset="0"/>
                <a:ea typeface="+mn-ea"/>
                <a:cs typeface="+mn-cs"/>
              </a:rPr>
              <a:t>To increase the value of the portfolio by increasing the portfolio’s income.  HPI intends to make modest unit and common area upgrades that HPI believes should result in increased rental income.  Buyers pay a multiple on the net operating income (NOI) of the real estate in the form of a cap rate. </a:t>
            </a:r>
          </a:p>
          <a:p>
            <a:pPr marL="0" indent="0">
              <a:buSzPct val="130000"/>
              <a:buFontTx/>
              <a:buNone/>
              <a:defRPr/>
            </a:pPr>
            <a:endParaRPr lang="en-US" altLang="en-US" sz="1600" kern="1200" dirty="0">
              <a:solidFill>
                <a:srgbClr val="3A3838"/>
              </a:solidFill>
              <a:latin typeface="Calibri" panose="020F0502020204030204" pitchFamily="34" charset="0"/>
              <a:ea typeface="+mn-ea"/>
              <a:cs typeface="+mn-cs"/>
            </a:endParaRPr>
          </a:p>
          <a:p>
            <a:pPr marL="0" indent="0">
              <a:buSzPct val="130000"/>
              <a:buFontTx/>
              <a:buNone/>
              <a:defRPr/>
            </a:pPr>
            <a:endParaRPr lang="en-US" altLang="en-US" sz="1600" kern="1200" dirty="0">
              <a:solidFill>
                <a:srgbClr val="3A3838"/>
              </a:solidFill>
              <a:latin typeface="Calibri" panose="020F0502020204030204" pitchFamily="34" charset="0"/>
              <a:ea typeface="+mn-ea"/>
              <a:cs typeface="+mn-cs"/>
            </a:endParaRPr>
          </a:p>
          <a:p>
            <a:pPr marL="0" indent="0">
              <a:buSzPct val="130000"/>
              <a:buFontTx/>
              <a:buNone/>
              <a:defRPr/>
            </a:pPr>
            <a:r>
              <a:rPr lang="en-US" altLang="en-US" sz="1600" kern="1200" dirty="0">
                <a:solidFill>
                  <a:srgbClr val="3A3838"/>
                </a:solidFill>
                <a:latin typeface="Calibri" panose="020F0502020204030204" pitchFamily="34" charset="0"/>
                <a:ea typeface="+mn-ea"/>
                <a:cs typeface="+mn-cs"/>
              </a:rPr>
              <a:t>Hypothetical example:</a:t>
            </a:r>
          </a:p>
          <a:p>
            <a:pPr marL="0" indent="0">
              <a:buSzPct val="130000"/>
              <a:buFontTx/>
              <a:buNone/>
              <a:defRPr/>
            </a:pPr>
            <a:endParaRPr lang="en-US" altLang="en-US" sz="1600" kern="1200" dirty="0">
              <a:solidFill>
                <a:srgbClr val="3A3838"/>
              </a:solidFill>
              <a:latin typeface="Calibri" panose="020F0502020204030204" pitchFamily="34" charset="0"/>
              <a:ea typeface="+mn-ea"/>
              <a:cs typeface="+mn-cs"/>
            </a:endParaRPr>
          </a:p>
          <a:p>
            <a:pPr>
              <a:buSzPct val="130000"/>
              <a:defRPr/>
            </a:pPr>
            <a:r>
              <a:rPr lang="en-US" altLang="en-US" sz="1600" kern="1200" dirty="0">
                <a:solidFill>
                  <a:srgbClr val="3A3838"/>
                </a:solidFill>
                <a:latin typeface="Calibri" panose="020F0502020204030204" pitchFamily="34" charset="0"/>
                <a:ea typeface="+mn-ea"/>
                <a:cs typeface="+mn-cs"/>
              </a:rPr>
              <a:t>Assume unit upgrades for </a:t>
            </a:r>
            <a:r>
              <a:rPr lang="en-US" altLang="en-US" sz="1600" u="sng" kern="1200" dirty="0">
                <a:solidFill>
                  <a:srgbClr val="3A3838"/>
                </a:solidFill>
                <a:latin typeface="Calibri" panose="020F0502020204030204" pitchFamily="34" charset="0"/>
                <a:ea typeface="+mn-ea"/>
                <a:cs typeface="+mn-cs"/>
              </a:rPr>
              <a:t>$1,500</a:t>
            </a:r>
            <a:r>
              <a:rPr lang="en-US" altLang="en-US" sz="1600" kern="1200" dirty="0">
                <a:solidFill>
                  <a:srgbClr val="3A3838"/>
                </a:solidFill>
                <a:latin typeface="Calibri" panose="020F0502020204030204" pitchFamily="34" charset="0"/>
                <a:ea typeface="+mn-ea"/>
                <a:cs typeface="+mn-cs"/>
              </a:rPr>
              <a:t> per unit</a:t>
            </a:r>
          </a:p>
          <a:p>
            <a:pPr marL="0" indent="0">
              <a:buSzPct val="130000"/>
              <a:buFontTx/>
              <a:buNone/>
              <a:defRPr/>
            </a:pPr>
            <a:endParaRPr lang="en-US" altLang="en-US" sz="1600" kern="1200" dirty="0">
              <a:solidFill>
                <a:srgbClr val="3A3838"/>
              </a:solidFill>
              <a:latin typeface="Calibri" panose="020F0502020204030204" pitchFamily="34" charset="0"/>
              <a:ea typeface="+mn-ea"/>
              <a:cs typeface="+mn-cs"/>
            </a:endParaRPr>
          </a:p>
          <a:p>
            <a:pPr>
              <a:buSzPct val="130000"/>
              <a:defRPr/>
            </a:pPr>
            <a:r>
              <a:rPr lang="en-US" altLang="en-US" sz="1600" kern="1200" dirty="0">
                <a:solidFill>
                  <a:srgbClr val="3A3838"/>
                </a:solidFill>
                <a:latin typeface="Calibri" panose="020F0502020204030204" pitchFamily="34" charset="0"/>
              </a:rPr>
              <a:t>Assume </a:t>
            </a:r>
            <a:r>
              <a:rPr lang="en-US" altLang="en-US" sz="1600" kern="1200" dirty="0">
                <a:solidFill>
                  <a:srgbClr val="3A3838"/>
                </a:solidFill>
                <a:latin typeface="Calibri" panose="020F0502020204030204" pitchFamily="34" charset="0"/>
                <a:ea typeface="+mn-ea"/>
                <a:cs typeface="+mn-cs"/>
              </a:rPr>
              <a:t>average rent increase of $40 per month x 12 months </a:t>
            </a:r>
          </a:p>
          <a:p>
            <a:pPr marL="0" indent="0">
              <a:buSzPct val="130000"/>
              <a:buFontTx/>
              <a:buNone/>
              <a:defRPr/>
            </a:pPr>
            <a:endParaRPr lang="en-US" altLang="en-US" sz="1600" kern="1200" dirty="0">
              <a:solidFill>
                <a:srgbClr val="3A3838"/>
              </a:solidFill>
              <a:latin typeface="Calibri" panose="020F0502020204030204" pitchFamily="34" charset="0"/>
              <a:ea typeface="+mn-ea"/>
              <a:cs typeface="+mn-cs"/>
            </a:endParaRPr>
          </a:p>
          <a:p>
            <a:pPr>
              <a:buSzPct val="130000"/>
              <a:defRPr/>
            </a:pPr>
            <a:r>
              <a:rPr lang="en-US" altLang="en-US" sz="1600" kern="1200" dirty="0">
                <a:solidFill>
                  <a:srgbClr val="3A3838"/>
                </a:solidFill>
                <a:latin typeface="Calibri" panose="020F0502020204030204" pitchFamily="34" charset="0"/>
                <a:ea typeface="+mn-ea"/>
                <a:cs typeface="+mn-cs"/>
              </a:rPr>
              <a:t>= $480 per year of additional </a:t>
            </a:r>
          </a:p>
          <a:p>
            <a:pPr marL="0" indent="0">
              <a:buFontTx/>
              <a:buNone/>
              <a:defRPr/>
            </a:pPr>
            <a:r>
              <a:rPr lang="en-US" altLang="en-US" sz="1600" kern="1200" dirty="0">
                <a:solidFill>
                  <a:srgbClr val="3A3838"/>
                </a:solidFill>
                <a:latin typeface="Calibri" panose="020F0502020204030204" pitchFamily="34" charset="0"/>
                <a:ea typeface="+mn-ea"/>
                <a:cs typeface="+mn-cs"/>
              </a:rPr>
              <a:t>        Net Operation Income or NOI per unit</a:t>
            </a:r>
          </a:p>
        </p:txBody>
      </p:sp>
      <p:sp>
        <p:nvSpPr>
          <p:cNvPr id="32771" name="TextBox 6">
            <a:extLst>
              <a:ext uri="{FF2B5EF4-FFF2-40B4-BE49-F238E27FC236}">
                <a16:creationId xmlns:a16="http://schemas.microsoft.com/office/drawing/2014/main" id="{9C534372-09F8-482D-9CA7-29F64AFD025F}"/>
              </a:ext>
            </a:extLst>
          </p:cNvPr>
          <p:cNvSpPr txBox="1">
            <a:spLocks noChangeArrowheads="1"/>
          </p:cNvSpPr>
          <p:nvPr/>
        </p:nvSpPr>
        <p:spPr bwMode="auto">
          <a:xfrm>
            <a:off x="251394" y="5867400"/>
            <a:ext cx="7332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119063" indent="-119063" algn="just">
              <a:spcBef>
                <a:spcPct val="0"/>
              </a:spcBef>
              <a:buFontTx/>
              <a:buNone/>
            </a:pPr>
            <a:r>
              <a:rPr lang="en-US" altLang="en-US" sz="900" dirty="0">
                <a:solidFill>
                  <a:schemeClr val="tx1"/>
                </a:solidFill>
              </a:rPr>
              <a:t> * We can provide no assurances that the Fund will successfully execute this strategy. The example above is based upon HPI’s experience in previous funds. The amount of money spent per unit will differ and depends on the condition of the individual property and economic conditions present in the specific market. The numbers are for illustrative purposes only and are not a guarantee of performance or outcome at a specific property or fund. Actual returns may vary and or may not materialize at all.</a:t>
            </a:r>
          </a:p>
          <a:p>
            <a:pPr marL="119063" indent="-119063" algn="just">
              <a:spcBef>
                <a:spcPct val="0"/>
              </a:spcBef>
              <a:buFontTx/>
              <a:buNone/>
            </a:pPr>
            <a:r>
              <a:rPr lang="en-US" altLang="en-US" sz="900" dirty="0">
                <a:solidFill>
                  <a:schemeClr val="tx1"/>
                </a:solidFill>
              </a:rPr>
              <a:t>** The asset pictured is not owned by the Fund and is not anticipated to be owned by the Fund, but is representative of the type of asset the Fund intends to acquire.</a:t>
            </a:r>
          </a:p>
        </p:txBody>
      </p:sp>
      <p:sp>
        <p:nvSpPr>
          <p:cNvPr id="13" name="Title 1">
            <a:extLst>
              <a:ext uri="{FF2B5EF4-FFF2-40B4-BE49-F238E27FC236}">
                <a16:creationId xmlns:a16="http://schemas.microsoft.com/office/drawing/2014/main" id="{D394FB04-FD3F-4C1B-B684-FB31D6FA1C20}"/>
              </a:ext>
            </a:extLst>
          </p:cNvPr>
          <p:cNvSpPr>
            <a:spLocks noGrp="1"/>
          </p:cNvSpPr>
          <p:nvPr>
            <p:ph type="title"/>
          </p:nvPr>
        </p:nvSpPr>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Investment Strategy*</a:t>
            </a:r>
          </a:p>
        </p:txBody>
      </p:sp>
      <p:cxnSp>
        <p:nvCxnSpPr>
          <p:cNvPr id="14" name="Straight Connector 13">
            <a:extLst>
              <a:ext uri="{FF2B5EF4-FFF2-40B4-BE49-F238E27FC236}">
                <a16:creationId xmlns:a16="http://schemas.microsoft.com/office/drawing/2014/main" id="{C50DC809-61A6-461A-B774-E8D647F35A60}"/>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775" name="Picture 3">
            <a:extLst>
              <a:ext uri="{FF2B5EF4-FFF2-40B4-BE49-F238E27FC236}">
                <a16:creationId xmlns:a16="http://schemas.microsoft.com/office/drawing/2014/main" id="{49F7F32E-8BBB-4D8F-A2B3-BFD5FF813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946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A96E16B-014E-BA44-97E1-7E350DED5279}"/>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14</a:t>
            </a:fld>
            <a:endParaRPr lang="en-US" altLang="en-US" sz="1200" dirty="0"/>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7A89E4D1-ADE1-48C7-B8E3-D944D4C8CEF3}"/>
              </a:ext>
            </a:extLst>
          </p:cNvPr>
          <p:cNvSpPr>
            <a:spLocks noGrp="1"/>
          </p:cNvSpPr>
          <p:nvPr>
            <p:ph idx="1"/>
          </p:nvPr>
        </p:nvSpPr>
        <p:spPr>
          <a:xfrm>
            <a:off x="228600" y="707401"/>
            <a:ext cx="8686800" cy="3810000"/>
          </a:xfrm>
        </p:spPr>
        <p:txBody>
          <a:bodyPr/>
          <a:lstStyle/>
          <a:p>
            <a:pPr marL="391795" indent="0">
              <a:spcBef>
                <a:spcPts val="600"/>
              </a:spcBef>
              <a:spcAft>
                <a:spcPts val="1200"/>
              </a:spcAft>
              <a:buSzPct val="130000"/>
              <a:buFontTx/>
              <a:buNone/>
              <a:defRPr/>
            </a:pPr>
            <a:r>
              <a:rPr lang="en-US" altLang="en-US" sz="1300" b="1" kern="1200" dirty="0">
                <a:solidFill>
                  <a:srgbClr val="3A3838"/>
                </a:solidFill>
                <a:latin typeface="Calibri" panose="020F0502020204030204" pitchFamily="34" charset="0"/>
                <a:ea typeface="+mn-ea"/>
                <a:cs typeface="+mn-cs"/>
              </a:rPr>
              <a:t>All Full-Cycle Programs:</a:t>
            </a:r>
            <a:endParaRPr lang="en-US" sz="1300" dirty="0">
              <a:ea typeface="+mn-ea"/>
              <a:cs typeface="+mn-cs"/>
            </a:endParaRPr>
          </a:p>
          <a:p>
            <a:pPr marL="391795" indent="0">
              <a:spcBef>
                <a:spcPts val="600"/>
              </a:spcBef>
              <a:spcAft>
                <a:spcPts val="1200"/>
              </a:spcAft>
              <a:buSzPct val="130000"/>
              <a:buNone/>
              <a:defRPr/>
            </a:pPr>
            <a:r>
              <a:rPr lang="en-US" altLang="en-US" sz="1300" b="1" kern="1200" dirty="0">
                <a:solidFill>
                  <a:srgbClr val="3A3838"/>
                </a:solidFill>
                <a:latin typeface="Calibri" panose="020F0502020204030204" pitchFamily="34" charset="0"/>
                <a:ea typeface="+mn-ea"/>
                <a:cs typeface="+mn-cs"/>
              </a:rPr>
              <a:t>To date HPI has offered 10 private real estate funds and 7 DST programs. Funds I, II, III, IV, V and VI have gone full cycle, as have seven DST programs. The remaining funds continue to be operated by HPI and are within their projected hold period.</a:t>
            </a:r>
            <a:endParaRPr lang="en-US" altLang="en-US" sz="1300" b="1" kern="1200" dirty="0">
              <a:solidFill>
                <a:srgbClr val="3A3838"/>
              </a:solidFill>
              <a:latin typeface="Calibri" panose="020F0502020204030204" pitchFamily="34" charset="0"/>
              <a:ea typeface="+mn-ea"/>
              <a:cs typeface="Calibri"/>
            </a:endParaRP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I: Full-cycle 14.50% average IRR; 4-year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II: Full-cycle 14.64% average IRR; 4-year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III: Full-cycle 18.23% average IRR; 3.5-year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IV: Full-cycle 14.3% average IRR; 5-year hold period*,**</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V: Full-cycle 16.8% average IRR; 4.5-year hold period*,**</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Fund VI: Full-cycle 21.1% average IRR; 4 year hold period*,**</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Garden Park DST: 20% average IRR; 3-year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Wilcox DST: 14% average IRR; 4-year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Crocker House DST: 14.4% IRR; 3.5-year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Mill Creek Run DST: 14.1% IRR; 4-year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Waterford Landing DST: 16% IRR; 3-year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HPI Villas by the Lake DST: 13.4% IRR; 3-year hold period*, **</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cs typeface="Calibri"/>
              </a:rPr>
              <a:t>HPI Plantation Apartments DST: 8.0% IRR; 5 year hold period*,**</a:t>
            </a:r>
            <a:br>
              <a:rPr lang="en-US" altLang="en-US" sz="1300" kern="1200" dirty="0">
                <a:solidFill>
                  <a:srgbClr val="3A3838"/>
                </a:solidFill>
                <a:latin typeface="Calibri" panose="020F0502020204030204" pitchFamily="34" charset="0"/>
                <a:cs typeface="Calibri"/>
              </a:rPr>
            </a:br>
            <a:r>
              <a:rPr lang="en-US" altLang="en-US" sz="1300" b="1" kern="1200" dirty="0">
                <a:solidFill>
                  <a:srgbClr val="3A3838"/>
                </a:solidFill>
                <a:latin typeface="Calibri" panose="020F0502020204030204" pitchFamily="34" charset="0"/>
              </a:rPr>
              <a:t>Track Record:</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Purchased 97</a:t>
            </a:r>
            <a:r>
              <a:rPr lang="en-US" altLang="en-US" sz="1300" kern="1200" dirty="0">
                <a:solidFill>
                  <a:srgbClr val="FF0000"/>
                </a:solidFill>
                <a:latin typeface="Calibri" panose="020F0502020204030204" pitchFamily="34" charset="0"/>
              </a:rPr>
              <a:t> </a:t>
            </a:r>
            <a:r>
              <a:rPr lang="en-US" altLang="en-US" sz="1300" kern="1200" dirty="0">
                <a:solidFill>
                  <a:srgbClr val="3A3838"/>
                </a:solidFill>
                <a:latin typeface="Calibri" panose="020F0502020204030204" pitchFamily="34" charset="0"/>
              </a:rPr>
              <a:t>multi-family properties totaling over 23</a:t>
            </a:r>
            <a:r>
              <a:rPr lang="en-US" altLang="en-US" sz="1300" kern="1200" dirty="0">
                <a:solidFill>
                  <a:schemeClr val="tx1"/>
                </a:solidFill>
                <a:latin typeface="Calibri" panose="020F0502020204030204" pitchFamily="34" charset="0"/>
              </a:rPr>
              <a:t>,000</a:t>
            </a:r>
            <a:r>
              <a:rPr lang="en-US" altLang="en-US" sz="1300" kern="1200" dirty="0">
                <a:solidFill>
                  <a:srgbClr val="3A3838"/>
                </a:solidFill>
                <a:latin typeface="Calibri" panose="020F0502020204030204" pitchFamily="34" charset="0"/>
              </a:rPr>
              <a:t> units</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Sold over 69</a:t>
            </a:r>
            <a:r>
              <a:rPr lang="en-US" altLang="en-US" sz="1300" kern="1200" dirty="0">
                <a:solidFill>
                  <a:schemeClr val="tx1"/>
                </a:solidFill>
                <a:latin typeface="Calibri" panose="020F0502020204030204" pitchFamily="34" charset="0"/>
              </a:rPr>
              <a:t> </a:t>
            </a:r>
            <a:r>
              <a:rPr lang="en-US" altLang="en-US" sz="1300" kern="1200" dirty="0">
                <a:solidFill>
                  <a:srgbClr val="3A3838"/>
                </a:solidFill>
                <a:latin typeface="Calibri" panose="020F0502020204030204" pitchFamily="34" charset="0"/>
              </a:rPr>
              <a:t>properties in full cycle events, all profitable</a:t>
            </a:r>
            <a:endParaRPr lang="en-US" altLang="en-US" sz="1300" kern="1200" dirty="0">
              <a:solidFill>
                <a:srgbClr val="3A3838"/>
              </a:solidFill>
              <a:latin typeface="Calibri" panose="020F0502020204030204" pitchFamily="34" charset="0"/>
              <a:cs typeface="Calibri"/>
            </a:endParaRP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Do what we say – stick to strategy and business plan</a:t>
            </a:r>
          </a:p>
          <a:p>
            <a:pPr marL="685800" lvl="1">
              <a:buSzPct val="130000"/>
              <a:buFont typeface="Arial" panose="020B0604020202020204" pitchFamily="34" charset="0"/>
              <a:buChar char="•"/>
              <a:defRPr/>
            </a:pPr>
            <a:r>
              <a:rPr lang="en-US" altLang="en-US" sz="1300" kern="1200" dirty="0">
                <a:solidFill>
                  <a:srgbClr val="3A3838"/>
                </a:solidFill>
                <a:latin typeface="Calibri" panose="020F0502020204030204" pitchFamily="34" charset="0"/>
              </a:rPr>
              <a:t>Have always met or exceeded targeted distributions</a:t>
            </a:r>
          </a:p>
          <a:p>
            <a:pPr marL="734695">
              <a:spcBef>
                <a:spcPts val="600"/>
              </a:spcBef>
              <a:spcAft>
                <a:spcPts val="1200"/>
              </a:spcAft>
              <a:buSzPct val="130000"/>
              <a:buFont typeface="Arial" panose="020B0604020202020204" pitchFamily="34" charset="0"/>
              <a:buChar char="•"/>
              <a:defRPr/>
            </a:pPr>
            <a:endParaRPr lang="en-US" altLang="en-US" sz="1300" kern="1200" dirty="0">
              <a:solidFill>
                <a:srgbClr val="3A3838"/>
              </a:solidFill>
              <a:latin typeface="Calibri" panose="020F0502020204030204" pitchFamily="34" charset="0"/>
              <a:ea typeface="+mn-ea"/>
              <a:cs typeface="Calibri"/>
            </a:endParaRPr>
          </a:p>
          <a:p>
            <a:pPr marL="0" indent="0">
              <a:buFontTx/>
              <a:buNone/>
              <a:defRPr/>
            </a:pPr>
            <a:endParaRPr lang="en-US" altLang="en-US" dirty="0">
              <a:ea typeface="ＭＳ Ｐゴシック" panose="020B0600070205080204" pitchFamily="34" charset="-128"/>
            </a:endParaRPr>
          </a:p>
        </p:txBody>
      </p:sp>
      <p:sp>
        <p:nvSpPr>
          <p:cNvPr id="34819" name="TextBox 6">
            <a:extLst>
              <a:ext uri="{FF2B5EF4-FFF2-40B4-BE49-F238E27FC236}">
                <a16:creationId xmlns:a16="http://schemas.microsoft.com/office/drawing/2014/main" id="{7DC4119A-F064-4DF4-9269-1DA6FD719604}"/>
              </a:ext>
            </a:extLst>
          </p:cNvPr>
          <p:cNvSpPr txBox="1">
            <a:spLocks noChangeArrowheads="1"/>
          </p:cNvSpPr>
          <p:nvPr/>
        </p:nvSpPr>
        <p:spPr bwMode="auto">
          <a:xfrm>
            <a:off x="304800" y="6245225"/>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None/>
            </a:pPr>
            <a:r>
              <a:rPr lang="en-US" altLang="en-US" sz="900" dirty="0">
                <a:solidFill>
                  <a:schemeClr val="tx1"/>
                </a:solidFill>
              </a:rPr>
              <a:t>*Please note that the internal rate of return in an investment vehicle may differ greatly on an individual investor basis depending on the timing of     </a:t>
            </a:r>
          </a:p>
          <a:p>
            <a:pPr>
              <a:spcBef>
                <a:spcPct val="0"/>
              </a:spcBef>
              <a:buNone/>
            </a:pPr>
            <a:r>
              <a:rPr lang="en-US" altLang="en-US" sz="900" dirty="0">
                <a:solidFill>
                  <a:schemeClr val="tx1"/>
                </a:solidFill>
              </a:rPr>
              <a:t> an Investor’s entrance and exit from the vehicle and whether the investor invested net of any up-front commissions and fees.</a:t>
            </a:r>
          </a:p>
          <a:p>
            <a:pPr>
              <a:spcBef>
                <a:spcPct val="0"/>
              </a:spcBef>
              <a:buFontTx/>
              <a:buNone/>
            </a:pPr>
            <a:r>
              <a:rPr lang="en-US" altLang="en-US" sz="900" dirty="0">
                <a:solidFill>
                  <a:schemeClr val="tx1"/>
                </a:solidFill>
              </a:rPr>
              <a:t>**Past performance is not indicative of future results, and there is no way to predict what the future IRR will be for Fund X.</a:t>
            </a:r>
            <a:endParaRPr lang="en-US" altLang="en-US" sz="900" dirty="0">
              <a:solidFill>
                <a:schemeClr val="tx1"/>
              </a:solidFill>
              <a:cs typeface="Arial"/>
            </a:endParaRPr>
          </a:p>
          <a:p>
            <a:pPr>
              <a:spcBef>
                <a:spcPct val="0"/>
              </a:spcBef>
              <a:buFontTx/>
              <a:buNone/>
            </a:pPr>
            <a:endParaRPr lang="en-US" altLang="en-US" sz="900" dirty="0">
              <a:solidFill>
                <a:schemeClr val="tx1"/>
              </a:solidFill>
            </a:endParaRPr>
          </a:p>
        </p:txBody>
      </p:sp>
      <p:sp>
        <p:nvSpPr>
          <p:cNvPr id="9" name="Title 1">
            <a:extLst>
              <a:ext uri="{FF2B5EF4-FFF2-40B4-BE49-F238E27FC236}">
                <a16:creationId xmlns:a16="http://schemas.microsoft.com/office/drawing/2014/main" id="{673390D5-707A-4C3E-90C4-A52BA37105C8}"/>
              </a:ext>
            </a:extLst>
          </p:cNvPr>
          <p:cNvSpPr>
            <a:spLocks noGrp="1"/>
          </p:cNvSpPr>
          <p:nvPr>
            <p:ph type="title"/>
          </p:nvPr>
        </p:nvSpPr>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HPI Historical Performance**</a:t>
            </a:r>
          </a:p>
        </p:txBody>
      </p:sp>
      <p:cxnSp>
        <p:nvCxnSpPr>
          <p:cNvPr id="10" name="Straight Connector 9">
            <a:extLst>
              <a:ext uri="{FF2B5EF4-FFF2-40B4-BE49-F238E27FC236}">
                <a16:creationId xmlns:a16="http://schemas.microsoft.com/office/drawing/2014/main" id="{8530546F-F141-46FE-93C5-650337AF6746}"/>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6E5563C-A933-5B41-9960-91B9CA7954C2}"/>
              </a:ext>
            </a:extLst>
          </p:cNvPr>
          <p:cNvSpPr>
            <a:spLocks noGrp="1"/>
          </p:cNvSpPr>
          <p:nvPr>
            <p:ph type="sldNum" sz="quarter" idx="10"/>
          </p:nvPr>
        </p:nvSpPr>
        <p:spPr/>
        <p:txBody>
          <a:bodyPr/>
          <a:lstStyle/>
          <a:p>
            <a:pPr>
              <a:defRPr/>
            </a:pPr>
            <a:fld id="{6D6F5BCE-6C8D-4459-88BF-8A9A707F73C8}" type="slidenum">
              <a:rPr lang="en-US" altLang="en-US" sz="1200" smtClean="0">
                <a:solidFill>
                  <a:schemeClr val="accent1">
                    <a:lumMod val="50000"/>
                  </a:schemeClr>
                </a:solidFill>
                <a:latin typeface="Calibri" panose="020F0502020204030204" pitchFamily="34" charset="0"/>
                <a:cs typeface="Calibri" panose="020F0502020204030204" pitchFamily="34" charset="0"/>
              </a:rPr>
              <a:pPr>
                <a:defRPr/>
              </a:pPr>
              <a:t>15</a:t>
            </a:fld>
            <a:endParaRPr lang="en-US" altLang="en-US" sz="1200" dirty="0"/>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082EF1F-68DB-4CC1-B45D-9FC88A920545}"/>
              </a:ext>
            </a:extLst>
          </p:cNvPr>
          <p:cNvSpPr>
            <a:spLocks noGrp="1"/>
          </p:cNvSpPr>
          <p:nvPr>
            <p:ph type="title"/>
          </p:nvPr>
        </p:nvSpPr>
        <p:spPr>
          <a:xfrm>
            <a:off x="228600" y="152400"/>
            <a:ext cx="8229600" cy="685800"/>
          </a:xfrm>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Fund X Summary</a:t>
            </a:r>
          </a:p>
        </p:txBody>
      </p:sp>
      <p:graphicFrame>
        <p:nvGraphicFramePr>
          <p:cNvPr id="6" name="Content Placeholder 5">
            <a:extLst>
              <a:ext uri="{FF2B5EF4-FFF2-40B4-BE49-F238E27FC236}">
                <a16:creationId xmlns:a16="http://schemas.microsoft.com/office/drawing/2014/main" id="{1E5E3C89-187B-4C2D-97AA-E65A685D61FB}"/>
              </a:ext>
            </a:extLst>
          </p:cNvPr>
          <p:cNvGraphicFramePr>
            <a:graphicFrameLocks noGrp="1"/>
          </p:cNvGraphicFramePr>
          <p:nvPr>
            <p:ph idx="1"/>
            <p:extLst>
              <p:ext uri="{D42A27DB-BD31-4B8C-83A1-F6EECF244321}">
                <p14:modId xmlns:p14="http://schemas.microsoft.com/office/powerpoint/2010/main" val="118575147"/>
              </p:ext>
            </p:extLst>
          </p:nvPr>
        </p:nvGraphicFramePr>
        <p:xfrm>
          <a:off x="609601" y="736320"/>
          <a:ext cx="7772400" cy="4181140"/>
        </p:xfrm>
        <a:graphic>
          <a:graphicData uri="http://schemas.openxmlformats.org/drawingml/2006/table">
            <a:tbl>
              <a:tblPr firstRow="1" bandRow="1"/>
              <a:tblGrid>
                <a:gridCol w="2780643">
                  <a:extLst>
                    <a:ext uri="{9D8B030D-6E8A-4147-A177-3AD203B41FA5}">
                      <a16:colId xmlns:a16="http://schemas.microsoft.com/office/drawing/2014/main" val="20000"/>
                    </a:ext>
                  </a:extLst>
                </a:gridCol>
                <a:gridCol w="4991757">
                  <a:extLst>
                    <a:ext uri="{9D8B030D-6E8A-4147-A177-3AD203B41FA5}">
                      <a16:colId xmlns:a16="http://schemas.microsoft.com/office/drawing/2014/main" val="20001"/>
                    </a:ext>
                  </a:extLst>
                </a:gridCol>
              </a:tblGrid>
              <a:tr h="270071">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Fund Name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HPI Real Estate Fund X LLC </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341614">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Asset Class</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Class A-/B+ Multifamily</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341469">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Targeted Equity Raise </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$150,000,000</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324535">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Anticipated leverage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65% to 70% </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324535">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Preferred Returns*</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6.00% annual distribution, paid quarterly</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307188">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Targeted Life of Fund** </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4-6 years</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341572">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Sponsor Co-Invest*** </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chemeClr val="tx1"/>
                          </a:solidFill>
                          <a:effectLst/>
                          <a:latin typeface="Calibri" panose="020F0502020204030204" pitchFamily="34" charset="0"/>
                          <a:cs typeface="Calibri" panose="020F0502020204030204" pitchFamily="34" charset="0"/>
                        </a:rPr>
                        <a:t>$2,000,000 of units - purchased net of commissions</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324535">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Acquisition Fee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1% of purchase price</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324535">
                <a:tc>
                  <a:txBody>
                    <a:bodyPr/>
                    <a:lstStyle/>
                    <a:p>
                      <a:pPr algn="l" fontAlgn="b"/>
                      <a:r>
                        <a:rPr lang="en-US" sz="1400" b="1" i="0" u="none" strike="noStrike">
                          <a:solidFill>
                            <a:srgbClr val="3A3838"/>
                          </a:solidFill>
                          <a:effectLst/>
                          <a:latin typeface="Calibri" panose="020F0502020204030204" pitchFamily="34" charset="0"/>
                          <a:cs typeface="Calibri" panose="020F0502020204030204" pitchFamily="34" charset="0"/>
                        </a:rPr>
                        <a:t>Asset Management Fee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2%</a:t>
                      </a:r>
                      <a:r>
                        <a:rPr lang="en-US" sz="1400" b="0" i="0" u="none" strike="noStrike" baseline="0" dirty="0">
                          <a:solidFill>
                            <a:srgbClr val="3A3838"/>
                          </a:solidFill>
                          <a:effectLst/>
                          <a:latin typeface="Calibri" panose="020F0502020204030204" pitchFamily="34" charset="0"/>
                          <a:cs typeface="Calibri" panose="020F0502020204030204" pitchFamily="34" charset="0"/>
                        </a:rPr>
                        <a:t> of equity raised, subordinate to 6.00% annual distribution </a:t>
                      </a:r>
                      <a:endParaRPr lang="en-US" sz="1400" b="0" i="0" u="none" strike="noStrike" dirty="0">
                        <a:solidFill>
                          <a:srgbClr val="3A3838"/>
                        </a:solidFill>
                        <a:effectLst/>
                        <a:latin typeface="Calibri" panose="020F0502020204030204" pitchFamily="34" charset="0"/>
                        <a:cs typeface="Calibri" panose="020F0502020204030204" pitchFamily="34" charset="0"/>
                      </a:endParaRP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307481">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Incentive Fee</a:t>
                      </a:r>
                    </a:p>
                  </a:txBody>
                  <a:tcPr marL="8675" marR="8675" marT="8676" marB="0" anchor="b">
                    <a:lnL>
                      <a:noFill/>
                    </a:lnL>
                    <a:lnR>
                      <a:noFill/>
                    </a:lnR>
                    <a:lnT>
                      <a:noFill/>
                    </a:lnT>
                    <a:lnB>
                      <a:noFill/>
                    </a:lnB>
                    <a:solidFill>
                      <a:srgbClr val="FFFFFF"/>
                    </a:solidFill>
                  </a:tcPr>
                </a:tc>
                <a:tc>
                  <a:txBody>
                    <a:bodyPr/>
                    <a:lstStyle/>
                    <a:p>
                      <a:pPr algn="l" fontAlgn="b"/>
                      <a:r>
                        <a:rPr lang="da-DK" sz="1400" b="0" i="0" u="none" strike="noStrike" dirty="0">
                          <a:solidFill>
                            <a:srgbClr val="3A3838"/>
                          </a:solidFill>
                          <a:effectLst/>
                          <a:latin typeface="Calibri" panose="020F0502020204030204" pitchFamily="34" charset="0"/>
                          <a:cs typeface="Calibri" panose="020F0502020204030204" pitchFamily="34" charset="0"/>
                        </a:rPr>
                        <a:t>75/25 over 6.00% hurdle</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324535">
                <a:tc>
                  <a:txBody>
                    <a:bodyPr/>
                    <a:lstStyle/>
                    <a:p>
                      <a:pPr algn="l" fontAlgn="b"/>
                      <a:r>
                        <a:rPr lang="en-US" sz="1400" b="1" i="0" u="none" strike="noStrike">
                          <a:solidFill>
                            <a:srgbClr val="3A3838"/>
                          </a:solidFill>
                          <a:effectLst/>
                          <a:latin typeface="Calibri" panose="020F0502020204030204" pitchFamily="34" charset="0"/>
                          <a:cs typeface="Calibri" panose="020F0502020204030204" pitchFamily="34" charset="0"/>
                        </a:rPr>
                        <a:t>Financing Fee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NONE</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324535">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Project Oversight Fee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NONE</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324535">
                <a:tc>
                  <a:txBody>
                    <a:bodyPr/>
                    <a:lstStyle/>
                    <a:p>
                      <a:pPr algn="l" fontAlgn="b"/>
                      <a:r>
                        <a:rPr lang="en-US" sz="1400" b="1" i="0" u="none" strike="noStrike" dirty="0">
                          <a:solidFill>
                            <a:srgbClr val="3A3838"/>
                          </a:solidFill>
                          <a:effectLst/>
                          <a:latin typeface="Calibri" panose="020F0502020204030204" pitchFamily="34" charset="0"/>
                          <a:cs typeface="Calibri" panose="020F0502020204030204" pitchFamily="34" charset="0"/>
                        </a:rPr>
                        <a:t>Disposition Fee</a:t>
                      </a:r>
                    </a:p>
                  </a:txBody>
                  <a:tcPr marL="8675" marR="8675" marT="8676" marB="0" anchor="b">
                    <a:lnL>
                      <a:noFill/>
                    </a:lnL>
                    <a:lnR>
                      <a:noFill/>
                    </a:lnR>
                    <a:lnT>
                      <a:noFill/>
                    </a:lnT>
                    <a:lnB>
                      <a:noFill/>
                    </a:lnB>
                    <a:solidFill>
                      <a:srgbClr val="FFFFFF"/>
                    </a:solidFill>
                  </a:tcPr>
                </a:tc>
                <a:tc>
                  <a:txBody>
                    <a:bodyPr/>
                    <a:lstStyle/>
                    <a:p>
                      <a:pPr algn="l" fontAlgn="b"/>
                      <a:r>
                        <a:rPr lang="en-US" sz="1400" b="0" i="0" u="none" strike="noStrike" dirty="0">
                          <a:solidFill>
                            <a:srgbClr val="3A3838"/>
                          </a:solidFill>
                          <a:effectLst/>
                          <a:latin typeface="Calibri" panose="020F0502020204030204" pitchFamily="34" charset="0"/>
                          <a:cs typeface="Calibri" panose="020F0502020204030204" pitchFamily="34" charset="0"/>
                        </a:rPr>
                        <a:t>NONE</a:t>
                      </a:r>
                    </a:p>
                  </a:txBody>
                  <a:tcPr marL="8675" marR="8675" marT="8676" marB="0" anchor="b">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cxnSp>
        <p:nvCxnSpPr>
          <p:cNvPr id="10" name="Straight Connector 9">
            <a:extLst>
              <a:ext uri="{FF2B5EF4-FFF2-40B4-BE49-F238E27FC236}">
                <a16:creationId xmlns:a16="http://schemas.microsoft.com/office/drawing/2014/main" id="{DBB7E9C0-571A-4B01-98AE-AFBC1980E811}"/>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968" name="Rectangle 1">
            <a:extLst>
              <a:ext uri="{FF2B5EF4-FFF2-40B4-BE49-F238E27FC236}">
                <a16:creationId xmlns:a16="http://schemas.microsoft.com/office/drawing/2014/main" id="{24DBE83B-042F-4341-B8A7-5AFFF1193A85}"/>
              </a:ext>
            </a:extLst>
          </p:cNvPr>
          <p:cNvSpPr>
            <a:spLocks noChangeArrowheads="1"/>
          </p:cNvSpPr>
          <p:nvPr/>
        </p:nvSpPr>
        <p:spPr bwMode="auto">
          <a:xfrm>
            <a:off x="533400" y="5029200"/>
            <a:ext cx="80772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dirty="0">
                <a:solidFill>
                  <a:schemeClr val="tx1"/>
                </a:solidFill>
              </a:rPr>
              <a:t>*The preferred return is not guaranteed and is contractual in nature and is paid in accordance with Fund X’s Operating Agreement.</a:t>
            </a:r>
          </a:p>
          <a:p>
            <a:pPr>
              <a:spcBef>
                <a:spcPct val="0"/>
              </a:spcBef>
              <a:buFontTx/>
              <a:buNone/>
            </a:pPr>
            <a:r>
              <a:rPr lang="en-US" altLang="en-US" sz="900" dirty="0">
                <a:solidFill>
                  <a:schemeClr val="tx1"/>
                </a:solidFill>
              </a:rPr>
              <a:t>**We can provide no assurances these targets will be met.</a:t>
            </a:r>
          </a:p>
          <a:p>
            <a:pPr>
              <a:spcBef>
                <a:spcPct val="0"/>
              </a:spcBef>
              <a:buNone/>
            </a:pPr>
            <a:r>
              <a:rPr lang="en-US" altLang="en-US" sz="900" dirty="0">
                <a:solidFill>
                  <a:schemeClr val="tx1"/>
                </a:solidFill>
              </a:rPr>
              <a:t>***</a:t>
            </a:r>
            <a:r>
              <a:rPr lang="en-US" sz="900" dirty="0">
                <a:solidFill>
                  <a:schemeClr val="tx1"/>
                </a:solidFill>
              </a:rPr>
              <a:t>J. David Kelsey and Matthew A. Sharp, the managers of the Manager (the “HPI Managers”), each will purchase 150 Units with a gross value of $750,000, such that HPI Fund X will be capitalized with $1,365,000 (the net cash proceeds). Messrs. Kelsey and Sharp will invest on the same terms as purchasers in this offering, provided that their investment will be net of certain fees typically payable to broker-dealers, but not net of Organizational and Offering expenses. In addition, Messrs. Kelsey and Sharp have agreed to purchase an additional 50 Units each with a gross value of $250,000, such that HPI Fund X will be capitalized with an additional $455,000 (the net cash proceeds). The purchase of such additional Units may be made at such time as Messrs. Kelsey and Sharp determine in their sole discretion.</a:t>
            </a:r>
          </a:p>
          <a:p>
            <a:pPr>
              <a:spcBef>
                <a:spcPct val="0"/>
              </a:spcBef>
              <a:buFontTx/>
              <a:buNone/>
            </a:pPr>
            <a:endParaRPr lang="en-US" altLang="en-US" sz="900" dirty="0">
              <a:solidFill>
                <a:schemeClr val="tx1"/>
              </a:solidFill>
            </a:endParaRPr>
          </a:p>
        </p:txBody>
      </p:sp>
      <p:pic>
        <p:nvPicPr>
          <p:cNvPr id="39969" name="Picture 1">
            <a:extLst>
              <a:ext uri="{FF2B5EF4-FFF2-40B4-BE49-F238E27FC236}">
                <a16:creationId xmlns:a16="http://schemas.microsoft.com/office/drawing/2014/main" id="{7A4BB416-AAFD-41CC-9AB5-F35BDA155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248400"/>
            <a:ext cx="2511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85E0984-0226-A246-B13A-47095CF07D15}"/>
              </a:ext>
            </a:extLst>
          </p:cNvPr>
          <p:cNvSpPr>
            <a:spLocks noGrp="1"/>
          </p:cNvSpPr>
          <p:nvPr>
            <p:ph type="sldNum" sz="quarter" idx="10"/>
          </p:nvPr>
        </p:nvSpPr>
        <p:spPr/>
        <p:txBody>
          <a:bodyPr/>
          <a:lstStyle/>
          <a:p>
            <a:pPr>
              <a:defRPr/>
            </a:pPr>
            <a:fld id="{6D6F5BCE-6C8D-4459-88BF-8A9A707F73C8}" type="slidenum">
              <a:rPr lang="en-US" altLang="en-US" sz="1200" smtClean="0">
                <a:solidFill>
                  <a:schemeClr val="accent1">
                    <a:lumMod val="50000"/>
                  </a:schemeClr>
                </a:solidFill>
                <a:latin typeface="Calibri" panose="020F0502020204030204" pitchFamily="34" charset="0"/>
                <a:cs typeface="Calibri" panose="020F0502020204030204" pitchFamily="34" charset="0"/>
              </a:rPr>
              <a:pPr>
                <a:defRPr/>
              </a:pPr>
              <a:t>16</a:t>
            </a:fld>
            <a:endParaRPr lang="en-US" altLang="en-US" sz="1200" dirty="0">
              <a:solidFill>
                <a:schemeClr val="accent1">
                  <a:lumMod val="50000"/>
                </a:schemeClr>
              </a:solidFill>
              <a:latin typeface="Calibri" panose="020F0502020204030204" pitchFamily="34" charset="0"/>
              <a:cs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8">
            <a:extLst>
              <a:ext uri="{FF2B5EF4-FFF2-40B4-BE49-F238E27FC236}">
                <a16:creationId xmlns:a16="http://schemas.microsoft.com/office/drawing/2014/main" id="{F2FE8FDF-6213-45AC-AE91-662D2EB167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248400"/>
            <a:ext cx="2514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02B70DA-8A35-4F87-9504-3202A860F646}"/>
              </a:ext>
            </a:extLst>
          </p:cNvPr>
          <p:cNvSpPr>
            <a:spLocks noGrp="1"/>
          </p:cNvSpPr>
          <p:nvPr>
            <p:ph type="title"/>
          </p:nvPr>
        </p:nvSpPr>
        <p:spPr>
          <a:xfrm>
            <a:off x="457200" y="76200"/>
            <a:ext cx="8229600" cy="639763"/>
          </a:xfrm>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Summary</a:t>
            </a:r>
          </a:p>
        </p:txBody>
      </p:sp>
      <p:graphicFrame>
        <p:nvGraphicFramePr>
          <p:cNvPr id="6" name="Diagram 5">
            <a:extLst>
              <a:ext uri="{FF2B5EF4-FFF2-40B4-BE49-F238E27FC236}">
                <a16:creationId xmlns:a16="http://schemas.microsoft.com/office/drawing/2014/main" id="{D3A6CA8D-CDF0-4118-8A18-E6C9AB3613EC}"/>
              </a:ext>
            </a:extLst>
          </p:cNvPr>
          <p:cNvGraphicFramePr/>
          <p:nvPr>
            <p:extLst>
              <p:ext uri="{D42A27DB-BD31-4B8C-83A1-F6EECF244321}">
                <p14:modId xmlns:p14="http://schemas.microsoft.com/office/powerpoint/2010/main" val="1019663028"/>
              </p:ext>
            </p:extLst>
          </p:nvPr>
        </p:nvGraphicFramePr>
        <p:xfrm>
          <a:off x="0" y="762000"/>
          <a:ext cx="9135533"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Straight Connector 15">
            <a:extLst>
              <a:ext uri="{FF2B5EF4-FFF2-40B4-BE49-F238E27FC236}">
                <a16:creationId xmlns:a16="http://schemas.microsoft.com/office/drawing/2014/main" id="{0D58ED58-E949-410E-9B38-79B02A7BD366}"/>
              </a:ext>
            </a:extLst>
          </p:cNvPr>
          <p:cNvCxnSpPr/>
          <p:nvPr/>
        </p:nvCxnSpPr>
        <p:spPr bwMode="auto">
          <a:xfrm>
            <a:off x="990600" y="6096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8B5EDB-9CD7-EB48-9D3D-35E443D26876}"/>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17</a:t>
            </a:fld>
            <a:endParaRPr lang="en-US" altLang="en-US" sz="1200" dirty="0"/>
          </a:p>
        </p:txBody>
      </p:sp>
      <p:pic>
        <p:nvPicPr>
          <p:cNvPr id="4" name="Picture 3">
            <a:extLst>
              <a:ext uri="{FF2B5EF4-FFF2-40B4-BE49-F238E27FC236}">
                <a16:creationId xmlns:a16="http://schemas.microsoft.com/office/drawing/2014/main" id="{611A9CA2-3039-438F-83D0-FDD2E26298D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150254" y="2971800"/>
            <a:ext cx="2843492" cy="688952"/>
          </a:xfrm>
          <a:prstGeom prst="rect">
            <a:avLst/>
          </a:prstGeom>
        </p:spPr>
      </p:pic>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DC058C3-311E-4F91-B343-02F9D251889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41987" name="Text Placeholder 2">
            <a:extLst>
              <a:ext uri="{FF2B5EF4-FFF2-40B4-BE49-F238E27FC236}">
                <a16:creationId xmlns:a16="http://schemas.microsoft.com/office/drawing/2014/main" id="{4BCCD088-CDE4-4560-B6FC-9DE0B62455D6}"/>
              </a:ext>
            </a:extLst>
          </p:cNvPr>
          <p:cNvSpPr>
            <a:spLocks noGrp="1" noChangeArrowheads="1"/>
          </p:cNvSpPr>
          <p:nvPr>
            <p:ph type="body" sz="half" idx="1"/>
          </p:nvPr>
        </p:nvSpPr>
        <p:spPr/>
        <p:txBody>
          <a:bodyPr/>
          <a:lstStyle/>
          <a:p>
            <a:endParaRPr lang="en-US" altLang="en-US">
              <a:ea typeface="ＭＳ Ｐゴシック" panose="020B0600070205080204" pitchFamily="34" charset="-128"/>
            </a:endParaRPr>
          </a:p>
        </p:txBody>
      </p:sp>
      <p:sp>
        <p:nvSpPr>
          <p:cNvPr id="41988" name="Chart Placeholder 3">
            <a:extLst>
              <a:ext uri="{FF2B5EF4-FFF2-40B4-BE49-F238E27FC236}">
                <a16:creationId xmlns:a16="http://schemas.microsoft.com/office/drawing/2014/main" id="{AC57EC82-AA13-4797-B579-0FAAB6AC7FFB}"/>
              </a:ext>
            </a:extLst>
          </p:cNvPr>
          <p:cNvSpPr>
            <a:spLocks noGrp="1" noChangeArrowheads="1" noTextEdit="1"/>
          </p:cNvSpPr>
          <p:nvPr>
            <p:ph type="chart" sz="half" idx="2"/>
          </p:nvPr>
        </p:nvSpPr>
        <p:spPr/>
      </p:sp>
      <p:sp>
        <p:nvSpPr>
          <p:cNvPr id="41989" name="Slide Number Placeholder 4">
            <a:extLst>
              <a:ext uri="{FF2B5EF4-FFF2-40B4-BE49-F238E27FC236}">
                <a16:creationId xmlns:a16="http://schemas.microsoft.com/office/drawing/2014/main" id="{6386C08B-8E60-4AA1-B86E-6247D6BD7A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FontTx/>
              <a:buNone/>
            </a:pPr>
            <a:fld id="{066002C1-7CC0-4868-A1F3-3B4C25B46EFD}" type="slidenum">
              <a:rPr lang="en-US" altLang="en-US" sz="1400" smtClean="0">
                <a:solidFill>
                  <a:srgbClr val="FFCC00"/>
                </a:solidFill>
              </a:rPr>
              <a:pPr>
                <a:spcBef>
                  <a:spcPct val="0"/>
                </a:spcBef>
                <a:buFontTx/>
                <a:buNone/>
              </a:pPr>
              <a:t>18</a:t>
            </a:fld>
            <a:endParaRPr lang="en-US" altLang="en-US" sz="1400">
              <a:solidFill>
                <a:srgbClr val="FFCC00"/>
              </a:solidFill>
            </a:endParaRPr>
          </a:p>
        </p:txBody>
      </p:sp>
      <p:pic>
        <p:nvPicPr>
          <p:cNvPr id="41990" name="Picture 6" descr="lighthouse01.jpg">
            <a:extLst>
              <a:ext uri="{FF2B5EF4-FFF2-40B4-BE49-F238E27FC236}">
                <a16:creationId xmlns:a16="http://schemas.microsoft.com/office/drawing/2014/main" id="{961CE016-5D37-4233-88E1-31968ED68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
            <a:extLst>
              <a:ext uri="{FF2B5EF4-FFF2-40B4-BE49-F238E27FC236}">
                <a16:creationId xmlns:a16="http://schemas.microsoft.com/office/drawing/2014/main" id="{8FAA7C51-70AB-4998-A41A-4241C0A681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609600"/>
            <a:ext cx="490696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21">
            <a:extLst>
              <a:ext uri="{FF2B5EF4-FFF2-40B4-BE49-F238E27FC236}">
                <a16:creationId xmlns:a16="http://schemas.microsoft.com/office/drawing/2014/main" id="{31729301-33F5-4D3D-9D90-73923644006B}"/>
              </a:ext>
            </a:extLst>
          </p:cNvPr>
          <p:cNvSpPr txBox="1">
            <a:spLocks noChangeArrowheads="1"/>
          </p:cNvSpPr>
          <p:nvPr/>
        </p:nvSpPr>
        <p:spPr bwMode="auto">
          <a:xfrm>
            <a:off x="457200" y="66675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800">
              <a:solidFill>
                <a:schemeClr val="bg1"/>
              </a:solidFill>
              <a:latin typeface="Engravers MT" panose="02090707080505020304" pitchFamily="18" charset="0"/>
            </a:endParaRPr>
          </a:p>
          <a:p>
            <a:pPr algn="ctr">
              <a:spcBef>
                <a:spcPct val="0"/>
              </a:spcBef>
              <a:buFontTx/>
              <a:buNone/>
            </a:pPr>
            <a:endParaRPr lang="en-US" altLang="en-US" sz="1800">
              <a:solidFill>
                <a:schemeClr val="bg1"/>
              </a:solidFill>
              <a:latin typeface="Engravers MT" panose="02090707080505020304" pitchFamily="18" charset="0"/>
            </a:endParaRPr>
          </a:p>
          <a:p>
            <a:pPr algn="ctr">
              <a:spcBef>
                <a:spcPct val="0"/>
              </a:spcBef>
              <a:buFontTx/>
              <a:buNone/>
            </a:pPr>
            <a:endParaRPr lang="en-US" altLang="en-US" sz="1800">
              <a:solidFill>
                <a:schemeClr val="bg1"/>
              </a:solidFill>
              <a:latin typeface="Engravers MT" panose="02090707080505020304" pitchFamily="18" charset="0"/>
            </a:endParaRPr>
          </a:p>
          <a:p>
            <a:pPr algn="ctr">
              <a:spcBef>
                <a:spcPct val="0"/>
              </a:spcBef>
              <a:buFontTx/>
              <a:buNone/>
            </a:pPr>
            <a:endParaRPr lang="en-US" altLang="en-US" sz="1800">
              <a:solidFill>
                <a:schemeClr val="bg1"/>
              </a:solidFill>
              <a:latin typeface="Engravers MT" panose="02090707080505020304" pitchFamily="18" charset="0"/>
            </a:endParaRPr>
          </a:p>
          <a:p>
            <a:pPr algn="ctr">
              <a:spcBef>
                <a:spcPct val="0"/>
              </a:spcBef>
              <a:buFontTx/>
              <a:buNone/>
            </a:pPr>
            <a:endParaRPr lang="en-US" altLang="en-US" sz="1600">
              <a:solidFill>
                <a:schemeClr val="bg1"/>
              </a:solidFill>
              <a:latin typeface="Lucida Bright" panose="02040602050505020304" pitchFamily="18" charset="0"/>
            </a:endParaRPr>
          </a:p>
          <a:p>
            <a:pPr algn="ctr">
              <a:spcBef>
                <a:spcPct val="0"/>
              </a:spcBef>
              <a:buFontTx/>
              <a:buNone/>
            </a:pPr>
            <a:endParaRPr lang="en-US" altLang="en-US" sz="1600" b="1">
              <a:solidFill>
                <a:srgbClr val="011635"/>
              </a:solidFill>
              <a:latin typeface="Lucida Bright" panose="02040602050505020304" pitchFamily="18" charset="0"/>
            </a:endParaRPr>
          </a:p>
          <a:p>
            <a:pPr algn="ctr">
              <a:spcBef>
                <a:spcPct val="0"/>
              </a:spcBef>
              <a:buFontTx/>
              <a:buNone/>
            </a:pPr>
            <a:r>
              <a:rPr lang="en-US" altLang="en-US" sz="1600">
                <a:solidFill>
                  <a:srgbClr val="011635"/>
                </a:solidFill>
                <a:latin typeface="Times New Roman" panose="02020603050405020304" pitchFamily="18" charset="0"/>
                <a:cs typeface="Times New Roman" panose="02020603050405020304" pitchFamily="18" charset="0"/>
              </a:rPr>
              <a:t>2 Huntley Road</a:t>
            </a:r>
          </a:p>
          <a:p>
            <a:pPr algn="ctr">
              <a:spcBef>
                <a:spcPct val="0"/>
              </a:spcBef>
              <a:buFontTx/>
              <a:buNone/>
            </a:pPr>
            <a:r>
              <a:rPr lang="en-US" altLang="en-US" sz="1600">
                <a:solidFill>
                  <a:srgbClr val="011635"/>
                </a:solidFill>
                <a:latin typeface="Times New Roman" panose="02020603050405020304" pitchFamily="18" charset="0"/>
                <a:cs typeface="Times New Roman" panose="02020603050405020304" pitchFamily="18" charset="0"/>
              </a:rPr>
              <a:t>Old Lyme, CT  06371</a:t>
            </a:r>
          </a:p>
          <a:p>
            <a:pPr algn="ctr">
              <a:spcBef>
                <a:spcPct val="0"/>
              </a:spcBef>
              <a:buFontTx/>
              <a:buNone/>
            </a:pPr>
            <a:r>
              <a:rPr lang="en-US" altLang="en-US" sz="1600">
                <a:solidFill>
                  <a:srgbClr val="011635"/>
                </a:solidFill>
                <a:latin typeface="Times New Roman" panose="02020603050405020304" pitchFamily="18" charset="0"/>
                <a:cs typeface="Times New Roman" panose="02020603050405020304" pitchFamily="18" charset="0"/>
              </a:rPr>
              <a:t>(860) 598-4300</a:t>
            </a:r>
          </a:p>
          <a:p>
            <a:pPr algn="ctr">
              <a:spcBef>
                <a:spcPct val="0"/>
              </a:spcBef>
              <a:buFontTx/>
              <a:buNone/>
            </a:pPr>
            <a:endParaRPr lang="en-US" altLang="en-US" sz="1400">
              <a:solidFill>
                <a:schemeClr val="tx1"/>
              </a:solidFill>
              <a:latin typeface="Times New Roman" panose="02020603050405020304" pitchFamily="18" charset="0"/>
              <a:cs typeface="Times New Roman" panose="02020603050405020304" pitchFamily="18" charset="0"/>
            </a:endParaRPr>
          </a:p>
          <a:p>
            <a:pPr>
              <a:spcBef>
                <a:spcPct val="0"/>
              </a:spcBef>
              <a:buFontTx/>
              <a:buNone/>
            </a:pPr>
            <a:endParaRPr lang="sv-SE" altLang="en-US" sz="1400">
              <a:solidFill>
                <a:schemeClr val="tx1"/>
              </a:solidFill>
              <a:latin typeface="Times New Roman" panose="02020603050405020304" pitchFamily="18" charset="0"/>
              <a:cs typeface="Times New Roman" panose="02020603050405020304" pitchFamily="18" charset="0"/>
            </a:endParaRPr>
          </a:p>
          <a:p>
            <a:pPr>
              <a:spcBef>
                <a:spcPct val="0"/>
              </a:spcBef>
              <a:buFontTx/>
              <a:buNone/>
            </a:pPr>
            <a:endParaRPr lang="sv-SE" altLang="en-US" sz="1400">
              <a:solidFill>
                <a:schemeClr val="tx1"/>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1200">
              <a:solidFill>
                <a:schemeClr val="bg1"/>
              </a:solidFill>
              <a:latin typeface="Times New Roman" panose="02020603050405020304" pitchFamily="18" charset="0"/>
              <a:cs typeface="Times New Roman" panose="02020603050405020304" pitchFamily="18" charset="0"/>
            </a:endParaRPr>
          </a:p>
        </p:txBody>
      </p:sp>
      <p:sp>
        <p:nvSpPr>
          <p:cNvPr id="41993" name="TextBox 2">
            <a:extLst>
              <a:ext uri="{FF2B5EF4-FFF2-40B4-BE49-F238E27FC236}">
                <a16:creationId xmlns:a16="http://schemas.microsoft.com/office/drawing/2014/main" id="{0688863F-9699-4EA6-99CF-83DADBF5C1D7}"/>
              </a:ext>
            </a:extLst>
          </p:cNvPr>
          <p:cNvSpPr txBox="1">
            <a:spLocks noChangeArrowheads="1"/>
          </p:cNvSpPr>
          <p:nvPr/>
        </p:nvSpPr>
        <p:spPr bwMode="auto">
          <a:xfrm>
            <a:off x="2005013" y="3289300"/>
            <a:ext cx="21161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J. David Kelsey</a:t>
            </a:r>
          </a:p>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Managing Principal</a:t>
            </a:r>
          </a:p>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kelsey@hamiltonptinv.com</a:t>
            </a:r>
          </a:p>
        </p:txBody>
      </p:sp>
      <p:sp>
        <p:nvSpPr>
          <p:cNvPr id="41994" name="TextBox 8">
            <a:extLst>
              <a:ext uri="{FF2B5EF4-FFF2-40B4-BE49-F238E27FC236}">
                <a16:creationId xmlns:a16="http://schemas.microsoft.com/office/drawing/2014/main" id="{8D412D87-61CE-4FCA-B88B-74C8EBB64E1E}"/>
              </a:ext>
            </a:extLst>
          </p:cNvPr>
          <p:cNvSpPr txBox="1">
            <a:spLocks noChangeArrowheads="1"/>
          </p:cNvSpPr>
          <p:nvPr/>
        </p:nvSpPr>
        <p:spPr bwMode="auto">
          <a:xfrm>
            <a:off x="5259388" y="3278188"/>
            <a:ext cx="2089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Matthew A. Sharp</a:t>
            </a:r>
          </a:p>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Managing Principal</a:t>
            </a:r>
          </a:p>
          <a:p>
            <a:pPr algn="ctr" eaLnBrk="1" hangingPunct="1">
              <a:spcBef>
                <a:spcPct val="0"/>
              </a:spcBef>
              <a:buFontTx/>
              <a:buNone/>
            </a:pPr>
            <a:r>
              <a:rPr lang="en-US" altLang="en-US" sz="1300" b="1">
                <a:solidFill>
                  <a:srgbClr val="011635"/>
                </a:solidFill>
                <a:latin typeface="Times New Roman" panose="02020603050405020304" pitchFamily="18" charset="0"/>
                <a:cs typeface="Times New Roman" panose="02020603050405020304" pitchFamily="18" charset="0"/>
              </a:rPr>
              <a:t>sharp@hamiltonptinv.com</a:t>
            </a:r>
          </a:p>
        </p:txBody>
      </p:sp>
      <p:sp>
        <p:nvSpPr>
          <p:cNvPr id="41995" name="TextBox 2">
            <a:extLst>
              <a:ext uri="{FF2B5EF4-FFF2-40B4-BE49-F238E27FC236}">
                <a16:creationId xmlns:a16="http://schemas.microsoft.com/office/drawing/2014/main" id="{1622CF28-22B5-4F8D-8B26-3A93015C1A90}"/>
              </a:ext>
            </a:extLst>
          </p:cNvPr>
          <p:cNvSpPr txBox="1">
            <a:spLocks noChangeArrowheads="1"/>
          </p:cNvSpPr>
          <p:nvPr/>
        </p:nvSpPr>
        <p:spPr bwMode="auto">
          <a:xfrm>
            <a:off x="3359150" y="4495800"/>
            <a:ext cx="26273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eaLnBrk="1" hangingPunct="1">
              <a:spcBef>
                <a:spcPts val="300"/>
              </a:spcBef>
              <a:buFontTx/>
              <a:buNone/>
            </a:pPr>
            <a:r>
              <a:rPr lang="en-US" altLang="en-US" sz="1200" b="1" i="1" dirty="0">
                <a:solidFill>
                  <a:srgbClr val="011635"/>
                </a:solidFill>
                <a:latin typeface="Times New Roman" panose="02020603050405020304" pitchFamily="18" charset="0"/>
                <a:cs typeface="Times New Roman" panose="02020603050405020304" pitchFamily="18" charset="0"/>
              </a:rPr>
              <a:t>For offering materials, please contact:</a:t>
            </a:r>
          </a:p>
          <a:p>
            <a:pPr algn="ctr" eaLnBrk="1" hangingPunct="1">
              <a:spcBef>
                <a:spcPts val="300"/>
              </a:spcBef>
              <a:buNone/>
            </a:pPr>
            <a:r>
              <a:rPr lang="en-US" altLang="en-US" sz="1200" b="1" dirty="0">
                <a:solidFill>
                  <a:srgbClr val="011635"/>
                </a:solidFill>
                <a:latin typeface="Times New Roman" panose="02020603050405020304" pitchFamily="18" charset="0"/>
                <a:cs typeface="Times New Roman" panose="02020603050405020304" pitchFamily="18" charset="0"/>
              </a:rPr>
              <a:t>Elizabeth Wallett</a:t>
            </a:r>
          </a:p>
          <a:p>
            <a:pPr algn="ctr" eaLnBrk="1" hangingPunct="1">
              <a:spcBef>
                <a:spcPct val="0"/>
              </a:spcBef>
              <a:buNone/>
            </a:pPr>
            <a:r>
              <a:rPr lang="en-US" altLang="en-US" sz="1200" b="1" dirty="0">
                <a:solidFill>
                  <a:srgbClr val="011635"/>
                </a:solidFill>
                <a:latin typeface="Times New Roman" panose="02020603050405020304" pitchFamily="18" charset="0"/>
                <a:cs typeface="Times New Roman" panose="02020603050405020304" pitchFamily="18" charset="0"/>
              </a:rPr>
              <a:t>Director of Investor Relations</a:t>
            </a:r>
            <a:br>
              <a:rPr lang="en-US" altLang="en-US" sz="1200" b="1" dirty="0">
                <a:solidFill>
                  <a:srgbClr val="011635"/>
                </a:solidFill>
                <a:latin typeface="Times New Roman" panose="02020603050405020304" pitchFamily="18" charset="0"/>
                <a:cs typeface="Times New Roman" panose="02020603050405020304" pitchFamily="18" charset="0"/>
              </a:rPr>
            </a:br>
            <a:r>
              <a:rPr lang="en-US" altLang="en-US" sz="1200" b="1" dirty="0">
                <a:solidFill>
                  <a:srgbClr val="011635"/>
                </a:solidFill>
                <a:latin typeface="Times New Roman" panose="02020603050405020304" pitchFamily="18" charset="0"/>
                <a:cs typeface="Times New Roman" panose="02020603050405020304" pitchFamily="18" charset="0"/>
              </a:rPr>
              <a:t>(860) 598-5008 </a:t>
            </a:r>
          </a:p>
          <a:p>
            <a:pPr algn="ctr" eaLnBrk="1" hangingPunct="1">
              <a:spcBef>
                <a:spcPct val="0"/>
              </a:spcBef>
              <a:buFontTx/>
              <a:buNone/>
            </a:pPr>
            <a:r>
              <a:rPr lang="en-US" altLang="en-US" sz="1200" b="1" dirty="0">
                <a:solidFill>
                  <a:srgbClr val="011635"/>
                </a:solidFill>
                <a:latin typeface="Times New Roman" panose="02020603050405020304" pitchFamily="18" charset="0"/>
                <a:cs typeface="Times New Roman" panose="02020603050405020304" pitchFamily="18" charset="0"/>
              </a:rPr>
              <a:t>wallett@hamiltonptinv.com</a:t>
            </a:r>
          </a:p>
        </p:txBody>
      </p:sp>
      <p:sp>
        <p:nvSpPr>
          <p:cNvPr id="41996" name="TextBox 1">
            <a:extLst>
              <a:ext uri="{FF2B5EF4-FFF2-40B4-BE49-F238E27FC236}">
                <a16:creationId xmlns:a16="http://schemas.microsoft.com/office/drawing/2014/main" id="{A239605B-FCC2-48A2-B771-69081161F68A}"/>
              </a:ext>
            </a:extLst>
          </p:cNvPr>
          <p:cNvSpPr txBox="1">
            <a:spLocks noChangeArrowheads="1"/>
          </p:cNvSpPr>
          <p:nvPr/>
        </p:nvSpPr>
        <p:spPr bwMode="auto">
          <a:xfrm>
            <a:off x="900113" y="6248400"/>
            <a:ext cx="7543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solidFill>
                  <a:schemeClr val="bg1"/>
                </a:solidFill>
                <a:latin typeface="Times New Roman" panose="02020603050405020304" pitchFamily="18" charset="0"/>
                <a:cs typeface="Times New Roman" panose="02020603050405020304" pitchFamily="18" charset="0"/>
              </a:rPr>
              <a:t>Securities offered through Orchard Securities, LLC, member FINRA/SIPC. Orchard Securities, LLC and Hamilton Point Investments LLC are not affiliated companies.</a:t>
            </a:r>
            <a:endParaRPr lang="en-US" altLang="en-US" sz="1300">
              <a:solidFill>
                <a:schemeClr val="bg1"/>
              </a:solidFill>
              <a:latin typeface="Times New Roman" panose="02020603050405020304" pitchFamily="18" charset="0"/>
              <a:cs typeface="Times New Roman" panose="02020603050405020304" pitchFamily="18" charset="0"/>
            </a:endParaRPr>
          </a:p>
        </p:txBody>
      </p:sp>
      <p:sp>
        <p:nvSpPr>
          <p:cNvPr id="41997" name="TextBox 1">
            <a:extLst>
              <a:ext uri="{FF2B5EF4-FFF2-40B4-BE49-F238E27FC236}">
                <a16:creationId xmlns:a16="http://schemas.microsoft.com/office/drawing/2014/main" id="{E3712C83-C527-4206-9C6A-41AC7818322F}"/>
              </a:ext>
            </a:extLst>
          </p:cNvPr>
          <p:cNvSpPr txBox="1">
            <a:spLocks noChangeArrowheads="1"/>
          </p:cNvSpPr>
          <p:nvPr/>
        </p:nvSpPr>
        <p:spPr bwMode="auto">
          <a:xfrm>
            <a:off x="2049463" y="5715000"/>
            <a:ext cx="49863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FFCC00"/>
                </a:solidFill>
                <a:latin typeface="Times New Roman" panose="02020603050405020304" pitchFamily="18" charset="0"/>
                <a:cs typeface="Times New Roman" panose="02020603050405020304" pitchFamily="18" charset="0"/>
              </a:rPr>
              <a:t>FOR ACCREDITED INVESTOR USE ONLY – NOT FOR INVESTING PUBLIC</a:t>
            </a: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B47A3521-A9D2-4D5F-A853-9FD08B32964D}"/>
              </a:ext>
            </a:extLst>
          </p:cNvPr>
          <p:cNvSpPr>
            <a:spLocks noGrp="1"/>
          </p:cNvSpPr>
          <p:nvPr>
            <p:ph idx="1"/>
          </p:nvPr>
        </p:nvSpPr>
        <p:spPr>
          <a:xfrm>
            <a:off x="-76200" y="1524000"/>
            <a:ext cx="8229600" cy="4757738"/>
          </a:xfrm>
        </p:spPr>
        <p:txBody>
          <a:bodyPr/>
          <a:lstStyle/>
          <a:p>
            <a:pPr algn="just">
              <a:spcBef>
                <a:spcPct val="0"/>
              </a:spcBef>
              <a:buFontTx/>
              <a:buNone/>
              <a:defRPr/>
            </a:pPr>
            <a:r>
              <a:rPr lang="en-US" altLang="en-US" sz="20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400" kern="1200" dirty="0">
                <a:solidFill>
                  <a:srgbClr val="3A3838"/>
                </a:solidFill>
                <a:latin typeface="Calibri" panose="020F0502020204030204" pitchFamily="34" charset="0"/>
                <a:ea typeface="+mn-ea"/>
                <a:cs typeface="+mn-cs"/>
              </a:rPr>
              <a:t>The information contained herein is for informational purposes only and is not an offer or solicitation to purchase any securities. This material is for accredited investors only (generally described as a net worth of greater than one million dollars, exclusive of primary residence). Complete information related to the offering, including risks, is contained within the confidential private placement memorandum dated June 1, 2022 and its respective supplements (collectively, </a:t>
            </a:r>
            <a:r>
              <a:rPr lang="en-US" altLang="en-US" sz="1400" kern="1200" dirty="0" err="1">
                <a:solidFill>
                  <a:srgbClr val="3A3838"/>
                </a:solidFill>
                <a:latin typeface="Calibri" panose="020F0502020204030204" pitchFamily="34" charset="0"/>
                <a:ea typeface="+mn-ea"/>
                <a:cs typeface="+mn-cs"/>
              </a:rPr>
              <a:t>the"PPM</a:t>
            </a:r>
            <a:r>
              <a:rPr lang="en-US" altLang="en-US" sz="1400" kern="1200" dirty="0">
                <a:solidFill>
                  <a:srgbClr val="3A3838"/>
                </a:solidFill>
                <a:latin typeface="Calibri" panose="020F0502020204030204" pitchFamily="34" charset="0"/>
                <a:ea typeface="+mn-ea"/>
                <a:cs typeface="+mn-cs"/>
              </a:rPr>
              <a:t>"), supersedes the information contained herein in its entirety. </a:t>
            </a:r>
          </a:p>
          <a:p>
            <a:pPr algn="just">
              <a:spcBef>
                <a:spcPct val="0"/>
              </a:spcBef>
              <a:buFontTx/>
              <a:buNone/>
              <a:defRPr/>
            </a:pPr>
            <a:endParaRPr lang="en-US" altLang="en-US" sz="1400" kern="1200" dirty="0">
              <a:solidFill>
                <a:srgbClr val="3A3838"/>
              </a:solidFill>
              <a:latin typeface="Calibri" panose="020F0502020204030204" pitchFamily="34" charset="0"/>
              <a:ea typeface="+mn-ea"/>
              <a:cs typeface="+mn-cs"/>
            </a:endParaRPr>
          </a:p>
          <a:p>
            <a:pPr algn="just">
              <a:spcBef>
                <a:spcPct val="0"/>
              </a:spcBef>
              <a:buFontTx/>
              <a:buNone/>
              <a:defRPr/>
            </a:pPr>
            <a:r>
              <a:rPr lang="en-US" altLang="en-US" sz="1400" kern="1200" dirty="0">
                <a:solidFill>
                  <a:srgbClr val="3A3838"/>
                </a:solidFill>
                <a:latin typeface="Calibri" panose="020F0502020204030204" pitchFamily="34" charset="0"/>
                <a:ea typeface="+mn-ea"/>
                <a:cs typeface="+mn-cs"/>
              </a:rPr>
              <a:t>	</a:t>
            </a:r>
            <a:r>
              <a:rPr lang="en-US" altLang="en-US" sz="1400" b="1" kern="1200" dirty="0">
                <a:solidFill>
                  <a:srgbClr val="3A3838"/>
                </a:solidFill>
                <a:latin typeface="Calibri" panose="020F0502020204030204" pitchFamily="34" charset="0"/>
                <a:ea typeface="+mn-ea"/>
                <a:cs typeface="+mn-cs"/>
              </a:rPr>
              <a:t>An investment in HPI Fund X is a private placement securities offering. Private Placements are illiquid speculative investments and carry a high degree of risk, including the loss of the entire investment. Potential cash flows, returns, and appreciation are not guaranteed.  Investors must review the PPM in its entirety before making an investment decision.</a:t>
            </a:r>
          </a:p>
          <a:p>
            <a:pPr>
              <a:defRPr/>
            </a:pPr>
            <a:endParaRPr lang="en-US" altLang="en-US" dirty="0">
              <a:ea typeface="ＭＳ Ｐゴシック" panose="020B0600070205080204" pitchFamily="34" charset="-128"/>
            </a:endParaRPr>
          </a:p>
        </p:txBody>
      </p:sp>
      <p:sp>
        <p:nvSpPr>
          <p:cNvPr id="17413" name="TextBox 1">
            <a:extLst>
              <a:ext uri="{FF2B5EF4-FFF2-40B4-BE49-F238E27FC236}">
                <a16:creationId xmlns:a16="http://schemas.microsoft.com/office/drawing/2014/main" id="{2CF00AC1-EAAB-468D-A03A-F985FEDD07AA}"/>
              </a:ext>
            </a:extLst>
          </p:cNvPr>
          <p:cNvSpPr txBox="1">
            <a:spLocks noChangeArrowheads="1"/>
          </p:cNvSpPr>
          <p:nvPr/>
        </p:nvSpPr>
        <p:spPr bwMode="auto">
          <a:xfrm>
            <a:off x="1981200" y="5638800"/>
            <a:ext cx="4706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050" dirty="0">
                <a:solidFill>
                  <a:schemeClr val="tx1"/>
                </a:solidFill>
                <a:latin typeface="Times New Roman" panose="02020603050405020304" pitchFamily="18" charset="0"/>
                <a:cs typeface="Times New Roman" panose="02020603050405020304" pitchFamily="18" charset="0"/>
              </a:rPr>
              <a:t>FOR ACCREDITED INVESTOR USE ONLY – NOT FOR INVESTING PUBLIC</a:t>
            </a:r>
          </a:p>
        </p:txBody>
      </p:sp>
      <p:pic>
        <p:nvPicPr>
          <p:cNvPr id="19460" name="Picture 1">
            <a:extLst>
              <a:ext uri="{FF2B5EF4-FFF2-40B4-BE49-F238E27FC236}">
                <a16:creationId xmlns:a16="http://schemas.microsoft.com/office/drawing/2014/main" id="{23FE34CE-C53C-4E5E-8CAA-9D271DE683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810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CE032B1-D898-784E-B2B5-B7AC2E2AAC70}"/>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2</a:t>
            </a:fld>
            <a:endParaRPr lang="en-US" altLang="en-US" sz="1200" dirty="0"/>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A5DA3-011D-4759-B223-27E2FB7519DA}"/>
              </a:ext>
            </a:extLst>
          </p:cNvPr>
          <p:cNvSpPr>
            <a:spLocks noGrp="1"/>
          </p:cNvSpPr>
          <p:nvPr>
            <p:ph idx="1"/>
          </p:nvPr>
        </p:nvSpPr>
        <p:spPr>
          <a:xfrm>
            <a:off x="228600" y="1292225"/>
            <a:ext cx="8686800" cy="4525963"/>
          </a:xfrm>
        </p:spPr>
        <p:txBody>
          <a:bodyPr/>
          <a:lstStyle/>
          <a:p>
            <a:pPr marL="0" indent="0">
              <a:buFontTx/>
              <a:buNone/>
              <a:defRPr/>
            </a:pPr>
            <a:r>
              <a:rPr lang="en-US" sz="1400" b="1" kern="1200" dirty="0">
                <a:solidFill>
                  <a:srgbClr val="3A3838"/>
                </a:solidFill>
                <a:latin typeface="Calibri" panose="020F0502020204030204" pitchFamily="34" charset="0"/>
                <a:ea typeface="+mn-ea"/>
                <a:cs typeface="+mn-cs"/>
              </a:rPr>
              <a:t>Risk Factors</a:t>
            </a:r>
          </a:p>
          <a:p>
            <a:pPr marL="0" indent="0">
              <a:buNone/>
              <a:defRPr/>
            </a:pPr>
            <a:r>
              <a:rPr lang="en-US" sz="1400" kern="1200" dirty="0">
                <a:solidFill>
                  <a:srgbClr val="3A3838"/>
                </a:solidFill>
                <a:latin typeface="Calibri" panose="020F0502020204030204" pitchFamily="34" charset="0"/>
                <a:ea typeface="+mn-ea"/>
                <a:cs typeface="+mn-cs"/>
              </a:rPr>
              <a:t>An investment in HPI is subject to various risks, which are set forth more specifically in the PPM, and include but are not limited to, the following:</a:t>
            </a:r>
          </a:p>
          <a:p>
            <a:pPr marL="0" indent="0">
              <a:buFontTx/>
              <a:buNone/>
              <a:defRPr/>
            </a:pPr>
            <a:r>
              <a:rPr lang="en-US" sz="1400" b="1" kern="1200" dirty="0">
                <a:solidFill>
                  <a:srgbClr val="3A3838"/>
                </a:solidFill>
                <a:latin typeface="Calibri" panose="020F0502020204030204" pitchFamily="34" charset="0"/>
                <a:ea typeface="+mn-ea"/>
                <a:cs typeface="+mn-cs"/>
              </a:rPr>
              <a:t>Real Estate Risks</a:t>
            </a:r>
          </a:p>
          <a:p>
            <a:pPr>
              <a:defRPr/>
            </a:pPr>
            <a:r>
              <a:rPr lang="en-US" sz="1400" kern="1200" dirty="0">
                <a:solidFill>
                  <a:srgbClr val="3A3838"/>
                </a:solidFill>
                <a:latin typeface="Calibri" panose="020F0502020204030204" pitchFamily="34" charset="0"/>
                <a:ea typeface="+mn-ea"/>
                <a:cs typeface="+mn-cs"/>
              </a:rPr>
              <a:t>Fluctuations in occupancy rates, rent schedules, operating expenses, interest rates, real estate tax rates;</a:t>
            </a:r>
          </a:p>
          <a:p>
            <a:pPr>
              <a:defRPr/>
            </a:pPr>
            <a:r>
              <a:rPr lang="en-US" sz="1400" kern="1200" dirty="0">
                <a:solidFill>
                  <a:srgbClr val="3A3838"/>
                </a:solidFill>
                <a:latin typeface="Calibri" panose="020F0502020204030204" pitchFamily="34" charset="0"/>
                <a:ea typeface="+mn-ea"/>
                <a:cs typeface="+mn-cs"/>
              </a:rPr>
              <a:t>Changes in governmental rules, regulations and fiscal policies;</a:t>
            </a:r>
          </a:p>
          <a:p>
            <a:pPr>
              <a:defRPr/>
            </a:pPr>
            <a:r>
              <a:rPr lang="en-US" sz="1400" kern="1200" dirty="0">
                <a:solidFill>
                  <a:srgbClr val="3A3838"/>
                </a:solidFill>
                <a:latin typeface="Calibri" panose="020F0502020204030204" pitchFamily="34" charset="0"/>
                <a:ea typeface="+mn-ea"/>
                <a:cs typeface="+mn-cs"/>
              </a:rPr>
              <a:t>The effects of inflation and enactment of unfavorable real estate, rent control, environmental, zoning or hazardous material laws;</a:t>
            </a:r>
          </a:p>
          <a:p>
            <a:pPr>
              <a:defRPr/>
            </a:pPr>
            <a:r>
              <a:rPr lang="en-US" sz="1400" kern="1200" dirty="0">
                <a:solidFill>
                  <a:srgbClr val="3A3838"/>
                </a:solidFill>
                <a:latin typeface="Calibri" panose="020F0502020204030204" pitchFamily="34" charset="0"/>
                <a:ea typeface="+mn-ea"/>
                <a:cs typeface="+mn-cs"/>
              </a:rPr>
              <a:t>Uninsured losses;</a:t>
            </a:r>
          </a:p>
          <a:p>
            <a:pPr>
              <a:defRPr/>
            </a:pPr>
            <a:r>
              <a:rPr lang="en-US" sz="1400" kern="1200" dirty="0">
                <a:solidFill>
                  <a:srgbClr val="3A3838"/>
                </a:solidFill>
                <a:latin typeface="Calibri" panose="020F0502020204030204" pitchFamily="34" charset="0"/>
                <a:ea typeface="+mn-ea"/>
                <a:cs typeface="+mn-cs"/>
              </a:rPr>
              <a:t>Covid-19 and the government’s response, economic impact of shut downs, unemployment, inability of tenants to pay rent, </a:t>
            </a:r>
            <a:r>
              <a:rPr lang="en-US" sz="1400" kern="1200">
                <a:solidFill>
                  <a:srgbClr val="3A3838"/>
                </a:solidFill>
                <a:latin typeface="Calibri" panose="020F0502020204030204" pitchFamily="34" charset="0"/>
                <a:ea typeface="+mn-ea"/>
                <a:cs typeface="+mn-cs"/>
              </a:rPr>
              <a:t>eviction moratoriums;</a:t>
            </a:r>
          </a:p>
          <a:p>
            <a:pPr>
              <a:defRPr/>
            </a:pPr>
            <a:r>
              <a:rPr lang="en-US" sz="1400" kern="1200" dirty="0">
                <a:solidFill>
                  <a:srgbClr val="3A3838"/>
                </a:solidFill>
                <a:latin typeface="Calibri" panose="020F0502020204030204" pitchFamily="34" charset="0"/>
                <a:ea typeface="+mn-ea"/>
                <a:cs typeface="+mn-cs"/>
              </a:rPr>
              <a:t>Risks related to the renovation and rehabilitation of properties, including construction risks;</a:t>
            </a:r>
          </a:p>
          <a:p>
            <a:pPr>
              <a:defRPr/>
            </a:pPr>
            <a:r>
              <a:rPr lang="en-US" sz="1400" kern="1200" dirty="0">
                <a:solidFill>
                  <a:srgbClr val="3A3838"/>
                </a:solidFill>
                <a:latin typeface="Calibri" panose="020F0502020204030204" pitchFamily="34" charset="0"/>
                <a:ea typeface="+mn-ea"/>
                <a:cs typeface="+mn-cs"/>
              </a:rPr>
              <a:t>The general economic climate and changes in the overall real estate market and local real estate conditions; and</a:t>
            </a:r>
          </a:p>
          <a:p>
            <a:pPr>
              <a:defRPr/>
            </a:pPr>
            <a:r>
              <a:rPr lang="en-US" sz="1400" kern="1200" dirty="0">
                <a:solidFill>
                  <a:srgbClr val="3A3838"/>
                </a:solidFill>
                <a:latin typeface="Calibri" panose="020F0502020204030204" pitchFamily="34" charset="0"/>
                <a:ea typeface="+mn-ea"/>
                <a:cs typeface="+mn-cs"/>
              </a:rPr>
              <a:t>The financial condition of tenants, buyers and sellers of properties, and supply of or demand for competing properties.</a:t>
            </a:r>
          </a:p>
        </p:txBody>
      </p:sp>
      <p:pic>
        <p:nvPicPr>
          <p:cNvPr id="20483" name="Picture 1">
            <a:extLst>
              <a:ext uri="{FF2B5EF4-FFF2-40B4-BE49-F238E27FC236}">
                <a16:creationId xmlns:a16="http://schemas.microsoft.com/office/drawing/2014/main" id="{81C10DE6-199B-4660-8B9C-2D1477D2A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810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0F68EE-770A-5F42-A3F2-721EC9D2E1BC}"/>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3</a:t>
            </a:fld>
            <a:endParaRPr lang="en-US" altLang="en-US" sz="1200" dirty="0"/>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7D6CE-CF86-4E10-81AC-36F024C43A94}"/>
              </a:ext>
            </a:extLst>
          </p:cNvPr>
          <p:cNvSpPr>
            <a:spLocks noGrp="1"/>
          </p:cNvSpPr>
          <p:nvPr>
            <p:ph idx="1"/>
          </p:nvPr>
        </p:nvSpPr>
        <p:spPr>
          <a:xfrm>
            <a:off x="304800" y="914400"/>
            <a:ext cx="8229600" cy="4525963"/>
          </a:xfrm>
        </p:spPr>
        <p:txBody>
          <a:bodyPr/>
          <a:lstStyle/>
          <a:p>
            <a:pPr marL="0" indent="0">
              <a:buFontTx/>
              <a:buNone/>
              <a:defRPr/>
            </a:pPr>
            <a:r>
              <a:rPr lang="en-US" sz="1400" b="1" kern="1200" dirty="0">
                <a:solidFill>
                  <a:srgbClr val="3A3838"/>
                </a:solidFill>
                <a:latin typeface="Calibri" panose="020F0502020204030204" pitchFamily="34" charset="0"/>
                <a:ea typeface="+mn-ea"/>
                <a:cs typeface="+mn-cs"/>
              </a:rPr>
              <a:t>Financing Risks</a:t>
            </a:r>
          </a:p>
          <a:p>
            <a:pPr>
              <a:defRPr/>
            </a:pPr>
            <a:r>
              <a:rPr lang="en-US" sz="1400" kern="1200" dirty="0">
                <a:solidFill>
                  <a:srgbClr val="3A3838"/>
                </a:solidFill>
                <a:latin typeface="Calibri" panose="020F0502020204030204" pitchFamily="34" charset="0"/>
                <a:ea typeface="+mn-ea"/>
                <a:cs typeface="+mn-cs"/>
              </a:rPr>
              <a:t>Financing may exceed the anticipated loan-to-value ratio of 65% to 70% for all of the properties acquired;</a:t>
            </a:r>
          </a:p>
          <a:p>
            <a:pPr>
              <a:defRPr/>
            </a:pPr>
            <a:r>
              <a:rPr lang="en-US" sz="1400" kern="1200" dirty="0">
                <a:solidFill>
                  <a:srgbClr val="3A3838"/>
                </a:solidFill>
                <a:latin typeface="Calibri" panose="020F0502020204030204" pitchFamily="34" charset="0"/>
                <a:ea typeface="+mn-ea"/>
                <a:cs typeface="+mn-cs"/>
              </a:rPr>
              <a:t>No existing commitment for any loans has been obtained and, therefore, the amount and terms of any future loans are uncertain and will be negotiated by the Manager;</a:t>
            </a:r>
          </a:p>
          <a:p>
            <a:pPr>
              <a:defRPr/>
            </a:pPr>
            <a:r>
              <a:rPr lang="en-US" sz="1400" kern="1200" dirty="0">
                <a:solidFill>
                  <a:srgbClr val="3A3838"/>
                </a:solidFill>
                <a:latin typeface="Calibri" panose="020F0502020204030204" pitchFamily="34" charset="0"/>
                <a:ea typeface="+mn-ea"/>
                <a:cs typeface="+mn-cs"/>
              </a:rPr>
              <a:t>No assurance can be given that future cash flow will be sufficient to make the debt service payments on loans encumbering acquired properties and to cover all operating expenses of the properties;</a:t>
            </a:r>
          </a:p>
          <a:p>
            <a:pPr>
              <a:defRPr/>
            </a:pPr>
            <a:r>
              <a:rPr lang="en-US" sz="1400" kern="1200" dirty="0">
                <a:solidFill>
                  <a:srgbClr val="3A3838"/>
                </a:solidFill>
                <a:latin typeface="Calibri" panose="020F0502020204030204" pitchFamily="34" charset="0"/>
                <a:ea typeface="+mn-ea"/>
                <a:cs typeface="+mn-cs"/>
              </a:rPr>
              <a:t>If property revenues are insufficient to pay debt service and operating costs, and additional working capital is unavailable, lenders may foreclose on one or more properties and investors could lose their investment</a:t>
            </a:r>
          </a:p>
          <a:p>
            <a:pPr marL="0" indent="0">
              <a:buFontTx/>
              <a:buNone/>
              <a:defRPr/>
            </a:pPr>
            <a:r>
              <a:rPr lang="en-US" sz="1400" b="1" kern="1200" dirty="0">
                <a:solidFill>
                  <a:srgbClr val="3A3838"/>
                </a:solidFill>
                <a:latin typeface="Calibri" panose="020F0502020204030204" pitchFamily="34" charset="0"/>
                <a:ea typeface="+mn-ea"/>
                <a:cs typeface="+mn-cs"/>
              </a:rPr>
              <a:t>Risks Relating to the Formation and Internal Operation of the Company</a:t>
            </a:r>
          </a:p>
          <a:p>
            <a:pPr>
              <a:defRPr/>
            </a:pPr>
            <a:r>
              <a:rPr lang="en-US" sz="1400" kern="1200" dirty="0">
                <a:solidFill>
                  <a:srgbClr val="3A3838"/>
                </a:solidFill>
                <a:latin typeface="Calibri" panose="020F0502020204030204" pitchFamily="34" charset="0"/>
                <a:ea typeface="+mn-ea"/>
                <a:cs typeface="+mn-cs"/>
              </a:rPr>
              <a:t>HPI Fund X is a newly formed business entity with no history of operations and limited assets, is subject to the risks involved with any speculative new venture and no assurance can be given that it will be profitable;</a:t>
            </a:r>
          </a:p>
          <a:p>
            <a:pPr>
              <a:defRPr/>
            </a:pPr>
            <a:r>
              <a:rPr lang="en-US" sz="1400" kern="1200" dirty="0">
                <a:solidFill>
                  <a:srgbClr val="3A3838"/>
                </a:solidFill>
                <a:latin typeface="Calibri" panose="020F0502020204030204" pitchFamily="34" charset="0"/>
                <a:ea typeface="+mn-ea"/>
                <a:cs typeface="+mn-cs"/>
              </a:rPr>
              <a:t>There can be no assurance that cash distributions will in fact be made or, if made, whether those distributions will be made when or in the amount anticipated;</a:t>
            </a:r>
          </a:p>
          <a:p>
            <a:pPr>
              <a:defRPr/>
            </a:pPr>
            <a:r>
              <a:rPr lang="en-US" sz="1400" kern="1200" dirty="0">
                <a:solidFill>
                  <a:srgbClr val="3A3838"/>
                </a:solidFill>
                <a:latin typeface="Calibri" panose="020F0502020204030204" pitchFamily="34" charset="0"/>
                <a:ea typeface="+mn-ea"/>
                <a:cs typeface="+mn-cs"/>
              </a:rPr>
              <a:t>Delays in making cash distributions could result from the inability of HPI to purchase, develop or operate its assets profitably;</a:t>
            </a:r>
          </a:p>
          <a:p>
            <a:pPr>
              <a:defRPr/>
            </a:pPr>
            <a:r>
              <a:rPr lang="en-US" sz="1400" kern="1200" dirty="0">
                <a:solidFill>
                  <a:srgbClr val="3A3838"/>
                </a:solidFill>
                <a:latin typeface="Calibri" panose="020F0502020204030204" pitchFamily="34" charset="0"/>
                <a:ea typeface="+mn-ea"/>
                <a:cs typeface="+mn-cs"/>
              </a:rPr>
              <a:t>All decisions regarding the management of HPI’s affairs will be made exclusively by the Manager and not by the investors and, therefore, investors should not purchase an interest in HPI unless they are willing to entrust all aspects of management to the Manager; and</a:t>
            </a:r>
          </a:p>
          <a:p>
            <a:pPr>
              <a:defRPr/>
            </a:pPr>
            <a:r>
              <a:rPr lang="en-US" sz="1400" kern="1200" dirty="0">
                <a:solidFill>
                  <a:srgbClr val="3A3838"/>
                </a:solidFill>
                <a:latin typeface="Calibri" panose="020F0502020204030204" pitchFamily="34" charset="0"/>
                <a:ea typeface="+mn-ea"/>
                <a:cs typeface="+mn-cs"/>
              </a:rPr>
              <a:t>The Manager and its affiliates are engaged in other activities and intend to continue to engage in such activities in the future, and will have conflicts of interest in allocating management time, services and functions between various existing enterprises and future enterprises which they may organize or in which they may become involved.</a:t>
            </a:r>
          </a:p>
        </p:txBody>
      </p:sp>
      <p:pic>
        <p:nvPicPr>
          <p:cNvPr id="21507" name="Picture 1">
            <a:extLst>
              <a:ext uri="{FF2B5EF4-FFF2-40B4-BE49-F238E27FC236}">
                <a16:creationId xmlns:a16="http://schemas.microsoft.com/office/drawing/2014/main" id="{79A5A90F-2C1F-469A-A40A-780665B16F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810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0A90C8A-6996-8249-B65B-D39E4B8D07F8}"/>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4</a:t>
            </a:fld>
            <a:endParaRPr lang="en-US" altLang="en-US" sz="1200" dirty="0"/>
          </a:p>
        </p:txBody>
      </p:sp>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7A63D-ACE0-4375-BF5A-32C1C3B71CE2}"/>
              </a:ext>
            </a:extLst>
          </p:cNvPr>
          <p:cNvSpPr>
            <a:spLocks noGrp="1"/>
          </p:cNvSpPr>
          <p:nvPr>
            <p:ph idx="1"/>
          </p:nvPr>
        </p:nvSpPr>
        <p:spPr>
          <a:xfrm>
            <a:off x="228600" y="990600"/>
            <a:ext cx="8229600" cy="4525963"/>
          </a:xfrm>
        </p:spPr>
        <p:txBody>
          <a:bodyPr/>
          <a:lstStyle/>
          <a:p>
            <a:pPr>
              <a:defRPr/>
            </a:pPr>
            <a:endParaRPr lang="en-US" sz="14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FontTx/>
              <a:buNone/>
              <a:defRPr/>
            </a:pPr>
            <a:r>
              <a:rPr lang="en-US" sz="1400" b="1" kern="1200" dirty="0">
                <a:solidFill>
                  <a:srgbClr val="3A3838"/>
                </a:solidFill>
                <a:latin typeface="Calibri" panose="020F0502020204030204" pitchFamily="34" charset="0"/>
                <a:ea typeface="+mn-ea"/>
                <a:cs typeface="+mn-cs"/>
              </a:rPr>
              <a:t>Risks Relating to Private Offering and Lack of Liquidity</a:t>
            </a:r>
          </a:p>
          <a:p>
            <a:pPr>
              <a:defRPr/>
            </a:pPr>
            <a:r>
              <a:rPr lang="en-US" sz="1400" kern="1200" dirty="0">
                <a:solidFill>
                  <a:srgbClr val="3A3838"/>
                </a:solidFill>
                <a:latin typeface="Calibri" panose="020F0502020204030204" pitchFamily="34" charset="0"/>
                <a:ea typeface="+mn-ea"/>
                <a:cs typeface="+mn-cs"/>
              </a:rPr>
              <a:t>An interest in HPI is not freely transferable and an investor must bear the economic risk of his, her or its investment for an indefinite period of time;</a:t>
            </a:r>
          </a:p>
          <a:p>
            <a:pPr>
              <a:defRPr/>
            </a:pPr>
            <a:r>
              <a:rPr lang="en-US" sz="1400" kern="1200" dirty="0">
                <a:solidFill>
                  <a:srgbClr val="3A3838"/>
                </a:solidFill>
                <a:latin typeface="Calibri" panose="020F0502020204030204" pitchFamily="34" charset="0"/>
                <a:ea typeface="+mn-ea"/>
                <a:cs typeface="+mn-cs"/>
              </a:rPr>
              <a:t>There will be no market for interests in HPI and an investor cannot expect to be able to liquidate his, her or its investment in the case of an emergency;</a:t>
            </a:r>
          </a:p>
          <a:p>
            <a:pPr>
              <a:defRPr/>
            </a:pPr>
            <a:r>
              <a:rPr lang="en-US" sz="1400" kern="1200" dirty="0">
                <a:solidFill>
                  <a:srgbClr val="3A3838"/>
                </a:solidFill>
                <a:latin typeface="Calibri" panose="020F0502020204030204" pitchFamily="34" charset="0"/>
                <a:ea typeface="+mn-ea"/>
                <a:cs typeface="+mn-cs"/>
              </a:rPr>
              <a:t>Any transfer of an interest in HPI requires the prior written consent of the Manager; and</a:t>
            </a:r>
          </a:p>
          <a:p>
            <a:pPr>
              <a:defRPr/>
            </a:pPr>
            <a:r>
              <a:rPr lang="en-US" sz="1400" kern="1200" dirty="0">
                <a:solidFill>
                  <a:srgbClr val="3A3838"/>
                </a:solidFill>
                <a:latin typeface="Calibri" panose="020F0502020204030204" pitchFamily="34" charset="0"/>
                <a:ea typeface="+mn-ea"/>
                <a:cs typeface="+mn-cs"/>
              </a:rPr>
              <a:t>HPI may raise significantly less than the target equity raise which would limit the number of properties it may acquire, thereby potentially affecting investors’ return on investment.</a:t>
            </a:r>
          </a:p>
          <a:p>
            <a:pPr marL="0" indent="0">
              <a:buFontTx/>
              <a:buNone/>
              <a:defRPr/>
            </a:pPr>
            <a:r>
              <a:rPr lang="en-US" sz="1400" b="1" kern="1200" dirty="0">
                <a:solidFill>
                  <a:srgbClr val="3A3838"/>
                </a:solidFill>
                <a:latin typeface="Calibri" panose="020F0502020204030204" pitchFamily="34" charset="0"/>
                <a:ea typeface="+mn-ea"/>
                <a:cs typeface="+mn-cs"/>
              </a:rPr>
              <a:t>Tax Risks</a:t>
            </a:r>
          </a:p>
          <a:p>
            <a:pPr>
              <a:defRPr/>
            </a:pPr>
            <a:r>
              <a:rPr lang="en-US" sz="1400" kern="1200" dirty="0">
                <a:solidFill>
                  <a:srgbClr val="3A3838"/>
                </a:solidFill>
                <a:latin typeface="Calibri" panose="020F0502020204030204" pitchFamily="34" charset="0"/>
                <a:ea typeface="+mn-ea"/>
                <a:cs typeface="+mn-cs"/>
              </a:rPr>
              <a:t>An investment in HPI entails substantial federal income tax risks, some of which are described in the PPM.</a:t>
            </a:r>
          </a:p>
          <a:p>
            <a:pPr>
              <a:defRPr/>
            </a:pPr>
            <a:r>
              <a:rPr lang="en-US" sz="1400" kern="1200" dirty="0">
                <a:solidFill>
                  <a:srgbClr val="3A3838"/>
                </a:solidFill>
                <a:latin typeface="Calibri" panose="020F0502020204030204" pitchFamily="34" charset="0"/>
                <a:ea typeface="+mn-ea"/>
                <a:cs typeface="+mn-cs"/>
              </a:rPr>
              <a:t>The foregoing is merely an overview of the risks inherent in an investment in HPI. Prospective investors are advised to consult with their tax, financial and business advisors prior to investing.</a:t>
            </a:r>
          </a:p>
          <a:p>
            <a:pPr>
              <a:defRPr/>
            </a:pPr>
            <a:r>
              <a:rPr lang="en-US" sz="1400" kern="1200" dirty="0">
                <a:solidFill>
                  <a:srgbClr val="3A3838"/>
                </a:solidFill>
                <a:latin typeface="Calibri" panose="020F0502020204030204" pitchFamily="34" charset="0"/>
                <a:ea typeface="+mn-ea"/>
                <a:cs typeface="+mn-cs"/>
              </a:rPr>
              <a:t>This material is designed for marketing purposes only and does not constitute an offer to sell or a solicitation of an offer to buy securities. The securities offered pursuant to the PPM have not been registered under the Securities Act of 1933, as amended, or any applicable state securities laws. Neither the U.S. Securities and Exchange Commission nor any state regulatory authority has passed upon the adequacy or accuracy of the information contained herein or endorsed the merits of this offering. Information contained herein is subject to change and is qualified in its entirety by the PPM. Investment in HPI is limited to Accredited Investors (as such term is defined in Rule 501(a) of Regulation D).</a:t>
            </a:r>
          </a:p>
        </p:txBody>
      </p:sp>
      <p:pic>
        <p:nvPicPr>
          <p:cNvPr id="22531" name="Picture 1">
            <a:extLst>
              <a:ext uri="{FF2B5EF4-FFF2-40B4-BE49-F238E27FC236}">
                <a16:creationId xmlns:a16="http://schemas.microsoft.com/office/drawing/2014/main" id="{27AE1217-F2AA-410F-8BBA-24D9F7CAA9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810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481B17C-32E9-3144-82F0-0C36C5D3B7BE}"/>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5</a:t>
            </a:fld>
            <a:endParaRPr lang="en-US" altLang="en-US" sz="1200" dirty="0"/>
          </a:p>
        </p:txBody>
      </p:sp>
    </p:spTree>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AAD91-3A30-41C7-A8A3-CF6F6EB169D7}"/>
              </a:ext>
            </a:extLst>
          </p:cNvPr>
          <p:cNvPicPr>
            <a:picLocks noChangeAspect="1"/>
          </p:cNvPicPr>
          <p:nvPr/>
        </p:nvPicPr>
        <p:blipFill rotWithShape="1">
          <a:blip r:embed="rId3">
            <a:extLst>
              <a:ext uri="{28A0092B-C50C-407E-A947-70E740481C1C}">
                <a14:useLocalDpi xmlns:a14="http://schemas.microsoft.com/office/drawing/2010/main" val="0"/>
              </a:ext>
            </a:extLst>
          </a:blip>
          <a:srcRect l="1" t="16229" r="-1712"/>
          <a:stretch/>
        </p:blipFill>
        <p:spPr>
          <a:xfrm>
            <a:off x="228600" y="3158705"/>
            <a:ext cx="8763000" cy="2480095"/>
          </a:xfrm>
          <a:prstGeom prst="rect">
            <a:avLst/>
          </a:prstGeom>
          <a:effectLst>
            <a:outerShdw blurRad="50800" dist="50800" dir="5400000" algn="ctr" rotWithShape="0">
              <a:srgbClr val="000000">
                <a:alpha val="0"/>
              </a:srgbClr>
            </a:outerShdw>
            <a:softEdge rad="63500"/>
          </a:effectLst>
          <a:scene3d>
            <a:camera prst="orthographicFront"/>
            <a:lightRig rig="flat" dir="t"/>
          </a:scene3d>
          <a:sp3d prstMaterial="translucentPowder"/>
        </p:spPr>
      </p:pic>
      <p:sp>
        <p:nvSpPr>
          <p:cNvPr id="15362" name="Title 1">
            <a:extLst>
              <a:ext uri="{FF2B5EF4-FFF2-40B4-BE49-F238E27FC236}">
                <a16:creationId xmlns:a16="http://schemas.microsoft.com/office/drawing/2014/main" id="{29D3AFB7-D1AB-4352-83A5-CAE2A89191F8}"/>
              </a:ext>
            </a:extLst>
          </p:cNvPr>
          <p:cNvSpPr>
            <a:spLocks noGrp="1"/>
          </p:cNvSpPr>
          <p:nvPr>
            <p:ph type="title"/>
          </p:nvPr>
        </p:nvSpPr>
        <p:spPr/>
        <p:txBody>
          <a:bodyPr/>
          <a:lstStyle/>
          <a:p>
            <a:pPr algn="ctr">
              <a:defRPr/>
            </a:pPr>
            <a:r>
              <a:rPr lang="en-US" altLang="en-US" sz="2000" b="1" kern="1200" cap="all" dirty="0">
                <a:solidFill>
                  <a:srgbClr val="00133A"/>
                </a:solidFill>
                <a:latin typeface="Times New Roman" pitchFamily="18" charset="0"/>
                <a:ea typeface="ＭＳ Ｐゴシック" pitchFamily="34" charset="-128"/>
                <a:cs typeface="Times New Roman" pitchFamily="18" charset="0"/>
              </a:rPr>
              <a:t>Hamilton Point Investments (“HPI”) - Overview</a:t>
            </a:r>
          </a:p>
        </p:txBody>
      </p:sp>
      <p:sp>
        <p:nvSpPr>
          <p:cNvPr id="15363" name="Content Placeholder 2">
            <a:extLst>
              <a:ext uri="{FF2B5EF4-FFF2-40B4-BE49-F238E27FC236}">
                <a16:creationId xmlns:a16="http://schemas.microsoft.com/office/drawing/2014/main" id="{D21C23D3-271C-4E9A-89D3-A771BABDB180}"/>
              </a:ext>
            </a:extLst>
          </p:cNvPr>
          <p:cNvSpPr>
            <a:spLocks noGrp="1"/>
          </p:cNvSpPr>
          <p:nvPr>
            <p:ph idx="1"/>
          </p:nvPr>
        </p:nvSpPr>
        <p:spPr>
          <a:xfrm>
            <a:off x="228600" y="838200"/>
            <a:ext cx="8458200" cy="2743200"/>
          </a:xfrm>
        </p:spPr>
        <p:txBody>
          <a:bodyPr/>
          <a:lstStyle/>
          <a:p>
            <a:pPr marL="735013">
              <a:spcBef>
                <a:spcPts val="600"/>
              </a:spcBef>
              <a:spcAft>
                <a:spcPts val="1200"/>
              </a:spcAft>
              <a:defRPr/>
            </a:pPr>
            <a:r>
              <a:rPr lang="en-US" altLang="en-US" sz="1400" kern="1200" dirty="0">
                <a:solidFill>
                  <a:srgbClr val="3A3838"/>
                </a:solidFill>
                <a:latin typeface="Calibri" panose="020F0502020204030204" pitchFamily="34" charset="0"/>
                <a:ea typeface="+mn-ea"/>
                <a:cs typeface="+mn-cs"/>
              </a:rPr>
              <a:t>Real estate investment firm founded in 2009 by David Kelsey and Matthew Sharp</a:t>
            </a:r>
          </a:p>
          <a:p>
            <a:pPr marL="735013">
              <a:spcBef>
                <a:spcPts val="600"/>
              </a:spcBef>
              <a:spcAft>
                <a:spcPts val="1200"/>
              </a:spcAft>
              <a:defRPr/>
            </a:pPr>
            <a:r>
              <a:rPr lang="en-US" altLang="en-US" sz="1400" kern="1200" dirty="0">
                <a:solidFill>
                  <a:srgbClr val="3A3838"/>
                </a:solidFill>
                <a:latin typeface="Calibri" panose="020F0502020204030204" pitchFamily="34" charset="0"/>
                <a:ea typeface="+mn-ea"/>
                <a:cs typeface="+mn-cs"/>
              </a:rPr>
              <a:t>Sponsor of real estate private-equity investment funds</a:t>
            </a:r>
          </a:p>
          <a:p>
            <a:pPr marL="735013">
              <a:spcBef>
                <a:spcPts val="600"/>
              </a:spcBef>
              <a:spcAft>
                <a:spcPts val="1200"/>
              </a:spcAft>
              <a:defRPr/>
            </a:pPr>
            <a:r>
              <a:rPr lang="en-US" altLang="en-US" sz="1400" kern="1200" dirty="0">
                <a:solidFill>
                  <a:srgbClr val="3A3838"/>
                </a:solidFill>
                <a:latin typeface="Calibri" panose="020F0502020204030204" pitchFamily="34" charset="0"/>
                <a:ea typeface="+mn-ea"/>
                <a:cs typeface="+mn-cs"/>
              </a:rPr>
              <a:t>Experienced multifamily apartment managers in secondary growth markets</a:t>
            </a:r>
          </a:p>
          <a:p>
            <a:pPr marL="735013">
              <a:spcBef>
                <a:spcPts val="600"/>
              </a:spcBef>
              <a:spcAft>
                <a:spcPts val="1200"/>
              </a:spcAft>
              <a:defRPr/>
            </a:pPr>
            <a:r>
              <a:rPr lang="en-US" altLang="en-US" sz="1400" kern="1200" dirty="0">
                <a:solidFill>
                  <a:srgbClr val="3A3838"/>
                </a:solidFill>
                <a:latin typeface="Calibri" panose="020F0502020204030204" pitchFamily="34" charset="0"/>
                <a:ea typeface="+mn-ea"/>
                <a:cs typeface="+mn-cs"/>
              </a:rPr>
              <a:t>Have acquired </a:t>
            </a:r>
            <a:r>
              <a:rPr lang="en-US" altLang="en-US" sz="1400" kern="1200" dirty="0">
                <a:solidFill>
                  <a:schemeClr val="tx1"/>
                </a:solidFill>
                <a:latin typeface="Calibri" panose="020F0502020204030204" pitchFamily="34" charset="0"/>
                <a:ea typeface="+mn-ea"/>
                <a:cs typeface="+mn-cs"/>
              </a:rPr>
              <a:t>over 23,000 apartment </a:t>
            </a:r>
            <a:r>
              <a:rPr lang="en-US" altLang="en-US" sz="1400" kern="1200" dirty="0">
                <a:solidFill>
                  <a:srgbClr val="3A3838"/>
                </a:solidFill>
                <a:latin typeface="Calibri" panose="020F0502020204030204" pitchFamily="34" charset="0"/>
                <a:ea typeface="+mn-ea"/>
                <a:cs typeface="+mn-cs"/>
              </a:rPr>
              <a:t>units for nearly </a:t>
            </a:r>
            <a:r>
              <a:rPr lang="en-US" altLang="en-US" sz="1400" kern="1200" dirty="0">
                <a:solidFill>
                  <a:schemeClr val="tx1"/>
                </a:solidFill>
                <a:latin typeface="Calibri" panose="020F0502020204030204" pitchFamily="34" charset="0"/>
                <a:ea typeface="+mn-ea"/>
                <a:cs typeface="+mn-cs"/>
              </a:rPr>
              <a:t>$2 billion </a:t>
            </a:r>
          </a:p>
          <a:p>
            <a:pPr marL="735013">
              <a:spcBef>
                <a:spcPts val="600"/>
              </a:spcBef>
              <a:spcAft>
                <a:spcPts val="1200"/>
              </a:spcAft>
              <a:defRPr/>
            </a:pPr>
            <a:r>
              <a:rPr lang="en-US" altLang="en-US" sz="1400" kern="1200" dirty="0">
                <a:solidFill>
                  <a:srgbClr val="3A3838"/>
                </a:solidFill>
                <a:latin typeface="Calibri" panose="020F0502020204030204" pitchFamily="34" charset="0"/>
                <a:ea typeface="+mn-ea"/>
                <a:cs typeface="+mn-cs"/>
              </a:rPr>
              <a:t>Over 200 employees and is headquartered in Old Lyme, CT</a:t>
            </a:r>
          </a:p>
        </p:txBody>
      </p:sp>
      <p:pic>
        <p:nvPicPr>
          <p:cNvPr id="23558" name="Picture 8">
            <a:extLst>
              <a:ext uri="{FF2B5EF4-FFF2-40B4-BE49-F238E27FC236}">
                <a16:creationId xmlns:a16="http://schemas.microsoft.com/office/drawing/2014/main" id="{EF4BF4D4-7C7F-4007-88B7-BFD45ECBF4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791200"/>
            <a:ext cx="2438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B840888A-177A-4F65-B32C-98EE999EDA1A}"/>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074E32E-4CA3-F14F-95CB-8A5137C8945F}"/>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6</a:t>
            </a:fld>
            <a:endParaRPr lang="en-US" altLang="en-US" sz="1200" dirty="0"/>
          </a:p>
        </p:txBody>
      </p:sp>
      <p:sp>
        <p:nvSpPr>
          <p:cNvPr id="8" name="TextBox 1">
            <a:extLst>
              <a:ext uri="{FF2B5EF4-FFF2-40B4-BE49-F238E27FC236}">
                <a16:creationId xmlns:a16="http://schemas.microsoft.com/office/drawing/2014/main" id="{68354829-76D7-1B44-A1C8-6BFCB1B29318}"/>
              </a:ext>
            </a:extLst>
          </p:cNvPr>
          <p:cNvSpPr txBox="1">
            <a:spLocks noChangeArrowheads="1"/>
          </p:cNvSpPr>
          <p:nvPr/>
        </p:nvSpPr>
        <p:spPr bwMode="auto">
          <a:xfrm>
            <a:off x="304800" y="6413500"/>
            <a:ext cx="7789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marL="120650" indent="-120650">
              <a:buNone/>
            </a:pPr>
            <a:r>
              <a:rPr lang="en-US" altLang="en-US" sz="900" dirty="0">
                <a:solidFill>
                  <a:schemeClr val="tx1"/>
                </a:solidFill>
              </a:rPr>
              <a:t> * </a:t>
            </a:r>
            <a:r>
              <a:rPr lang="en-US" sz="900" dirty="0">
                <a:solidFill>
                  <a:schemeClr val="tx1"/>
                </a:solidFill>
              </a:rPr>
              <a:t>Pictured properties are either owned or have been owned by an affiliate of the Manager. HPI Fund X does not own or receive income from the pictured property, but property is representative of those the Fund intends to acquire.</a:t>
            </a:r>
            <a:endParaRPr lang="en-US" altLang="en-US" sz="9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4665AE-CDF8-49DE-ACBA-B9EBAA6865AA}"/>
              </a:ext>
            </a:extLst>
          </p:cNvPr>
          <p:cNvSpPr txBox="1">
            <a:spLocks/>
          </p:cNvSpPr>
          <p:nvPr/>
        </p:nvSpPr>
        <p:spPr bwMode="auto">
          <a:xfrm>
            <a:off x="28575"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a:solidFill>
                  <a:srgbClr val="000099"/>
                </a:solidFill>
                <a:latin typeface="+mj-lt"/>
                <a:ea typeface="ＭＳ Ｐゴシック" charset="-128"/>
                <a:cs typeface="ＭＳ Ｐゴシック" pitchFamily="-109" charset="-128"/>
              </a:defRPr>
            </a:lvl1pPr>
            <a:lvl2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2pPr>
            <a:lvl3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3pPr>
            <a:lvl4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4pPr>
            <a:lvl5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5pPr>
            <a:lvl6pPr marL="457200" algn="l" rtl="0" fontAlgn="base">
              <a:spcBef>
                <a:spcPct val="0"/>
              </a:spcBef>
              <a:spcAft>
                <a:spcPct val="0"/>
              </a:spcAft>
              <a:defRPr sz="2400">
                <a:solidFill>
                  <a:srgbClr val="000099"/>
                </a:solidFill>
                <a:latin typeface="Engravers MT" pitchFamily="18" charset="0"/>
              </a:defRPr>
            </a:lvl6pPr>
            <a:lvl7pPr marL="914400" algn="l" rtl="0" fontAlgn="base">
              <a:spcBef>
                <a:spcPct val="0"/>
              </a:spcBef>
              <a:spcAft>
                <a:spcPct val="0"/>
              </a:spcAft>
              <a:defRPr sz="2400">
                <a:solidFill>
                  <a:srgbClr val="000099"/>
                </a:solidFill>
                <a:latin typeface="Engravers MT" pitchFamily="18" charset="0"/>
              </a:defRPr>
            </a:lvl7pPr>
            <a:lvl8pPr marL="1371600" algn="l" rtl="0" fontAlgn="base">
              <a:spcBef>
                <a:spcPct val="0"/>
              </a:spcBef>
              <a:spcAft>
                <a:spcPct val="0"/>
              </a:spcAft>
              <a:defRPr sz="2400">
                <a:solidFill>
                  <a:srgbClr val="000099"/>
                </a:solidFill>
                <a:latin typeface="Engravers MT" pitchFamily="18" charset="0"/>
              </a:defRPr>
            </a:lvl8pPr>
            <a:lvl9pPr marL="1828800" algn="l" rtl="0" fontAlgn="base">
              <a:spcBef>
                <a:spcPct val="0"/>
              </a:spcBef>
              <a:spcAft>
                <a:spcPct val="0"/>
              </a:spcAft>
              <a:defRPr sz="2400">
                <a:solidFill>
                  <a:srgbClr val="000099"/>
                </a:solidFill>
                <a:latin typeface="Engravers MT" pitchFamily="18" charset="0"/>
              </a:defRPr>
            </a:lvl9p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Typical Investment Criteria</a:t>
            </a:r>
          </a:p>
        </p:txBody>
      </p:sp>
      <p:cxnSp>
        <p:nvCxnSpPr>
          <p:cNvPr id="6" name="Straight Connector 5">
            <a:extLst>
              <a:ext uri="{FF2B5EF4-FFF2-40B4-BE49-F238E27FC236}">
                <a16:creationId xmlns:a16="http://schemas.microsoft.com/office/drawing/2014/main" id="{B0D684A1-8402-4BDB-9AD3-BABAABBC1995}"/>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EA0C5F1C-275C-4998-954A-00A126CB5B33}"/>
              </a:ext>
            </a:extLst>
          </p:cNvPr>
          <p:cNvGraphicFramePr/>
          <p:nvPr>
            <p:extLst>
              <p:ext uri="{D42A27DB-BD31-4B8C-83A1-F6EECF244321}">
                <p14:modId xmlns:p14="http://schemas.microsoft.com/office/powerpoint/2010/main" val="2314358342"/>
              </p:ext>
            </p:extLst>
          </p:nvPr>
        </p:nvGraphicFramePr>
        <p:xfrm>
          <a:off x="381000" y="838200"/>
          <a:ext cx="81534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141217DB-44CB-C641-95AF-B9D739356DCF}"/>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7</a:t>
            </a:fld>
            <a:endParaRPr lang="en-US" altLang="en-US" sz="1200" dirty="0"/>
          </a:p>
        </p:txBody>
      </p:sp>
    </p:spTree>
  </p:cSld>
  <p:clrMapOvr>
    <a:overrideClrMapping bg1="lt1" tx1="dk1" bg2="lt2" tx2="dk2" accent1="accent1" accent2="accent2" accent3="accent3" accent4="accent4" accent5="accent5" accent6="accent6" hlink="hlink" folHlink="folHlink"/>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351BC6C-CF94-4303-B86F-63050D951444}"/>
              </a:ext>
            </a:extLst>
          </p:cNvPr>
          <p:cNvCxnSpPr/>
          <p:nvPr/>
        </p:nvCxnSpPr>
        <p:spPr bwMode="auto">
          <a:xfrm>
            <a:off x="838200" y="6858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AFDF020-CD94-4061-8308-16402F1F6B11}"/>
              </a:ext>
            </a:extLst>
          </p:cNvPr>
          <p:cNvSpPr txBox="1">
            <a:spLocks/>
          </p:cNvSpPr>
          <p:nvPr/>
        </p:nvSpPr>
        <p:spPr bwMode="auto">
          <a:xfrm>
            <a:off x="3810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a:solidFill>
                  <a:srgbClr val="000099"/>
                </a:solidFill>
                <a:latin typeface="+mj-lt"/>
                <a:ea typeface="ＭＳ Ｐゴシック" charset="-128"/>
                <a:cs typeface="ＭＳ Ｐゴシック" pitchFamily="-109" charset="-128"/>
              </a:defRPr>
            </a:lvl1pPr>
            <a:lvl2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2pPr>
            <a:lvl3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3pPr>
            <a:lvl4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4pPr>
            <a:lvl5pPr algn="l" rtl="0" eaLnBrk="0" fontAlgn="base" hangingPunct="0">
              <a:spcBef>
                <a:spcPct val="0"/>
              </a:spcBef>
              <a:spcAft>
                <a:spcPct val="0"/>
              </a:spcAft>
              <a:defRPr sz="2400">
                <a:solidFill>
                  <a:srgbClr val="000099"/>
                </a:solidFill>
                <a:latin typeface="Engravers MT" pitchFamily="18" charset="0"/>
                <a:ea typeface="ＭＳ Ｐゴシック" charset="-128"/>
                <a:cs typeface="ＭＳ Ｐゴシック" pitchFamily="-109" charset="-128"/>
              </a:defRPr>
            </a:lvl5pPr>
            <a:lvl6pPr marL="457200" algn="l" rtl="0" fontAlgn="base">
              <a:spcBef>
                <a:spcPct val="0"/>
              </a:spcBef>
              <a:spcAft>
                <a:spcPct val="0"/>
              </a:spcAft>
              <a:defRPr sz="2400">
                <a:solidFill>
                  <a:srgbClr val="000099"/>
                </a:solidFill>
                <a:latin typeface="Engravers MT" pitchFamily="18" charset="0"/>
              </a:defRPr>
            </a:lvl6pPr>
            <a:lvl7pPr marL="914400" algn="l" rtl="0" fontAlgn="base">
              <a:spcBef>
                <a:spcPct val="0"/>
              </a:spcBef>
              <a:spcAft>
                <a:spcPct val="0"/>
              </a:spcAft>
              <a:defRPr sz="2400">
                <a:solidFill>
                  <a:srgbClr val="000099"/>
                </a:solidFill>
                <a:latin typeface="Engravers MT" pitchFamily="18" charset="0"/>
              </a:defRPr>
            </a:lvl7pPr>
            <a:lvl8pPr marL="1371600" algn="l" rtl="0" fontAlgn="base">
              <a:spcBef>
                <a:spcPct val="0"/>
              </a:spcBef>
              <a:spcAft>
                <a:spcPct val="0"/>
              </a:spcAft>
              <a:defRPr sz="2400">
                <a:solidFill>
                  <a:srgbClr val="000099"/>
                </a:solidFill>
                <a:latin typeface="Engravers MT" pitchFamily="18" charset="0"/>
              </a:defRPr>
            </a:lvl8pPr>
            <a:lvl9pPr marL="1828800" algn="l" rtl="0" fontAlgn="base">
              <a:spcBef>
                <a:spcPct val="0"/>
              </a:spcBef>
              <a:spcAft>
                <a:spcPct val="0"/>
              </a:spcAft>
              <a:defRPr sz="2400">
                <a:solidFill>
                  <a:srgbClr val="000099"/>
                </a:solidFill>
                <a:latin typeface="Engravers MT" pitchFamily="18" charset="0"/>
              </a:defRPr>
            </a:lvl9pPr>
          </a:lstStyle>
          <a:p>
            <a:pPr algn="ctr">
              <a:defRPr/>
            </a:pPr>
            <a:r>
              <a:rPr lang="en-US" altLang="en-US" sz="2000" b="1" kern="0" cap="all" dirty="0">
                <a:solidFill>
                  <a:srgbClr val="00133A"/>
                </a:solidFill>
                <a:latin typeface="Times New Roman" pitchFamily="18" charset="0"/>
                <a:ea typeface="ＭＳ Ｐゴシック" pitchFamily="34" charset="-128"/>
                <a:cs typeface="Times New Roman" pitchFamily="18" charset="0"/>
              </a:rPr>
              <a:t>Current Markets</a:t>
            </a:r>
          </a:p>
        </p:txBody>
      </p:sp>
      <p:sp>
        <p:nvSpPr>
          <p:cNvPr id="3" name="TextBox 2">
            <a:extLst>
              <a:ext uri="{FF2B5EF4-FFF2-40B4-BE49-F238E27FC236}">
                <a16:creationId xmlns:a16="http://schemas.microsoft.com/office/drawing/2014/main" id="{7856C651-C994-41BA-9CCA-AAFFA3DCA755}"/>
              </a:ext>
            </a:extLst>
          </p:cNvPr>
          <p:cNvSpPr txBox="1"/>
          <p:nvPr/>
        </p:nvSpPr>
        <p:spPr>
          <a:xfrm>
            <a:off x="276497" y="3276600"/>
            <a:ext cx="2590800" cy="3000821"/>
          </a:xfrm>
          <a:prstGeom prst="rect">
            <a:avLst/>
          </a:prstGeom>
          <a:noFill/>
        </p:spPr>
        <p:txBody>
          <a:bodyPr>
            <a:spAutoFit/>
          </a:bodyPr>
          <a:lstStyle/>
          <a:p>
            <a:pPr>
              <a:defRPr/>
            </a:pPr>
            <a:r>
              <a:rPr lang="en-US" sz="1050" b="1" dirty="0">
                <a:solidFill>
                  <a:srgbClr val="336699"/>
                </a:solidFill>
              </a:rPr>
              <a:t>States: </a:t>
            </a:r>
          </a:p>
          <a:p>
            <a:pPr>
              <a:defRPr/>
            </a:pPr>
            <a:endParaRPr lang="en-US" sz="1050" dirty="0"/>
          </a:p>
          <a:p>
            <a:pPr eaLnBrk="1" fontAlgn="b" hangingPunct="1">
              <a:spcBef>
                <a:spcPts val="0"/>
              </a:spcBef>
              <a:spcAft>
                <a:spcPts val="0"/>
              </a:spcAft>
              <a:defRPr/>
            </a:pPr>
            <a:r>
              <a:rPr lang="en-US" sz="1050" dirty="0">
                <a:solidFill>
                  <a:srgbClr val="336699"/>
                </a:solidFill>
                <a:cs typeface="Arial" panose="020B0604020202020204" pitchFamily="34" charset="0"/>
              </a:rPr>
              <a:t>Alabama</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Arkansas </a:t>
            </a:r>
            <a:endParaRPr lang="en-US" sz="1050" dirty="0">
              <a:cs typeface="Arial" panose="020B0604020202020204" pitchFamily="34" charset="0"/>
            </a:endParaRPr>
          </a:p>
          <a:p>
            <a:pPr eaLnBrk="1" fontAlgn="ctr" hangingPunct="1">
              <a:spcBef>
                <a:spcPts val="0"/>
              </a:spcBef>
              <a:spcAft>
                <a:spcPts val="0"/>
              </a:spcAft>
              <a:defRPr/>
            </a:pPr>
            <a:r>
              <a:rPr lang="en-US" sz="1050">
                <a:solidFill>
                  <a:srgbClr val="336699"/>
                </a:solidFill>
                <a:cs typeface="Arial" panose="020B0604020202020204" pitchFamily="34" charset="0"/>
              </a:rPr>
              <a:t>Indiana </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Kentucky </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Louisiana</a:t>
            </a:r>
          </a:p>
          <a:p>
            <a:pPr eaLnBrk="1" fontAlgn="ctr" hangingPunct="1">
              <a:spcBef>
                <a:spcPts val="0"/>
              </a:spcBef>
              <a:spcAft>
                <a:spcPts val="0"/>
              </a:spcAft>
              <a:defRPr/>
            </a:pPr>
            <a:r>
              <a:rPr lang="en-US" sz="1050" dirty="0">
                <a:solidFill>
                  <a:srgbClr val="336699"/>
                </a:solidFill>
                <a:cs typeface="Arial" panose="020B0604020202020204" pitchFamily="34" charset="0"/>
              </a:rPr>
              <a:t>Michigan</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Mississippi</a:t>
            </a:r>
          </a:p>
          <a:p>
            <a:pPr eaLnBrk="1" fontAlgn="ctr" hangingPunct="1">
              <a:spcBef>
                <a:spcPts val="0"/>
              </a:spcBef>
              <a:spcAft>
                <a:spcPts val="0"/>
              </a:spcAft>
              <a:defRPr/>
            </a:pPr>
            <a:r>
              <a:rPr lang="en-US" sz="1050" dirty="0">
                <a:solidFill>
                  <a:srgbClr val="336699"/>
                </a:solidFill>
                <a:cs typeface="Arial" panose="020B0604020202020204" pitchFamily="34" charset="0"/>
              </a:rPr>
              <a:t>Missouri</a:t>
            </a:r>
          </a:p>
          <a:p>
            <a:pPr eaLnBrk="1" fontAlgn="ctr" hangingPunct="1">
              <a:spcBef>
                <a:spcPts val="0"/>
              </a:spcBef>
              <a:spcAft>
                <a:spcPts val="0"/>
              </a:spcAft>
              <a:defRPr/>
            </a:pPr>
            <a:r>
              <a:rPr lang="en-US" sz="1050" dirty="0">
                <a:solidFill>
                  <a:srgbClr val="336699"/>
                </a:solidFill>
                <a:cs typeface="Arial" panose="020B0604020202020204" pitchFamily="34" charset="0"/>
              </a:rPr>
              <a:t>Nebraska</a:t>
            </a:r>
          </a:p>
          <a:p>
            <a:pPr eaLnBrk="1" fontAlgn="ctr" hangingPunct="1">
              <a:spcBef>
                <a:spcPts val="0"/>
              </a:spcBef>
              <a:spcAft>
                <a:spcPts val="0"/>
              </a:spcAft>
              <a:defRPr/>
            </a:pPr>
            <a:r>
              <a:rPr lang="en-US" sz="1050" dirty="0">
                <a:solidFill>
                  <a:srgbClr val="336699"/>
                </a:solidFill>
                <a:cs typeface="Arial" panose="020B0604020202020204" pitchFamily="34" charset="0"/>
              </a:rPr>
              <a:t>New Mexico</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North Carolina </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Ohio</a:t>
            </a:r>
          </a:p>
          <a:p>
            <a:pPr eaLnBrk="1" fontAlgn="ctr" hangingPunct="1">
              <a:spcBef>
                <a:spcPts val="0"/>
              </a:spcBef>
              <a:spcAft>
                <a:spcPts val="0"/>
              </a:spcAft>
              <a:defRPr/>
            </a:pPr>
            <a:r>
              <a:rPr lang="en-US" sz="1050" dirty="0">
                <a:solidFill>
                  <a:srgbClr val="336699"/>
                </a:solidFill>
                <a:cs typeface="Arial" panose="020B0604020202020204" pitchFamily="34" charset="0"/>
              </a:rPr>
              <a:t>Oklahoma</a:t>
            </a:r>
            <a:endParaRPr lang="en-US" sz="1050" dirty="0">
              <a:cs typeface="Arial" panose="020B0604020202020204" pitchFamily="34" charset="0"/>
            </a:endParaRPr>
          </a:p>
          <a:p>
            <a:pPr eaLnBrk="1" fontAlgn="ctr" hangingPunct="1">
              <a:spcBef>
                <a:spcPts val="0"/>
              </a:spcBef>
              <a:spcAft>
                <a:spcPts val="0"/>
              </a:spcAft>
              <a:defRPr/>
            </a:pPr>
            <a:r>
              <a:rPr lang="en-US" sz="1050" dirty="0">
                <a:solidFill>
                  <a:srgbClr val="336699"/>
                </a:solidFill>
                <a:cs typeface="Arial" panose="020B0604020202020204" pitchFamily="34" charset="0"/>
              </a:rPr>
              <a:t>South Carolina </a:t>
            </a:r>
            <a:br>
              <a:rPr lang="en-US" sz="1050" dirty="0">
                <a:solidFill>
                  <a:srgbClr val="336699"/>
                </a:solidFill>
                <a:cs typeface="Arial" panose="020B0604020202020204" pitchFamily="34" charset="0"/>
              </a:rPr>
            </a:br>
            <a:r>
              <a:rPr lang="en-US" sz="1050" dirty="0">
                <a:solidFill>
                  <a:srgbClr val="336699"/>
                </a:solidFill>
                <a:cs typeface="Arial" panose="020B0604020202020204" pitchFamily="34" charset="0"/>
              </a:rPr>
              <a:t>Texas</a:t>
            </a:r>
          </a:p>
          <a:p>
            <a:pPr eaLnBrk="1" fontAlgn="ctr" hangingPunct="1">
              <a:spcBef>
                <a:spcPts val="0"/>
              </a:spcBef>
              <a:spcAft>
                <a:spcPts val="0"/>
              </a:spcAft>
              <a:defRPr/>
            </a:pPr>
            <a:r>
              <a:rPr lang="en-US" sz="1050" dirty="0">
                <a:solidFill>
                  <a:srgbClr val="336699"/>
                </a:solidFill>
                <a:cs typeface="Arial" panose="020B0604020202020204" pitchFamily="34" charset="0"/>
              </a:rPr>
              <a:t>West Virginia</a:t>
            </a:r>
            <a:endParaRPr lang="en-US" sz="1050" dirty="0">
              <a:solidFill>
                <a:srgbClr val="FF0000"/>
              </a:solidFill>
              <a:cs typeface="Arial" panose="020B0604020202020204" pitchFamily="34" charset="0"/>
            </a:endParaRPr>
          </a:p>
        </p:txBody>
      </p:sp>
      <p:pic>
        <p:nvPicPr>
          <p:cNvPr id="26631" name="Picture 1">
            <a:extLst>
              <a:ext uri="{FF2B5EF4-FFF2-40B4-BE49-F238E27FC236}">
                <a16:creationId xmlns:a16="http://schemas.microsoft.com/office/drawing/2014/main" id="{E9EF7EE6-3B7E-47B4-8AA3-7571D43EA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3C1B9C9-2349-FD4B-A6D5-071EE35584B6}"/>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8</a:t>
            </a:fld>
            <a:endParaRPr lang="en-US" altLang="en-US" sz="1200" dirty="0"/>
          </a:p>
        </p:txBody>
      </p:sp>
      <p:pic>
        <p:nvPicPr>
          <p:cNvPr id="6" name="Picture 5">
            <a:extLst>
              <a:ext uri="{FF2B5EF4-FFF2-40B4-BE49-F238E27FC236}">
                <a16:creationId xmlns:a16="http://schemas.microsoft.com/office/drawing/2014/main" id="{F7F57622-C1A7-49AF-BA27-FE3B594208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71600" y="877960"/>
            <a:ext cx="7020019" cy="4530716"/>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C73A4E3-9C1A-4B25-86DF-000263B8F15B}"/>
              </a:ext>
            </a:extLst>
          </p:cNvPr>
          <p:cNvSpPr>
            <a:spLocks noGrp="1"/>
          </p:cNvSpPr>
          <p:nvPr>
            <p:ph type="title"/>
          </p:nvPr>
        </p:nvSpPr>
        <p:spPr/>
        <p:txBody>
          <a:bodyPr/>
          <a:lstStyle/>
          <a:p>
            <a:pPr algn="ctr">
              <a:defRPr/>
            </a:pPr>
            <a:r>
              <a:rPr lang="en-US" altLang="en-US" sz="2000" b="1" cap="all" dirty="0">
                <a:solidFill>
                  <a:srgbClr val="00133A"/>
                </a:solidFill>
                <a:latin typeface="Times New Roman" pitchFamily="18" charset="0"/>
                <a:ea typeface="ＭＳ Ｐゴシック" pitchFamily="34" charset="-128"/>
                <a:cs typeface="Times New Roman" pitchFamily="18" charset="0"/>
              </a:rPr>
              <a:t>Investment</a:t>
            </a:r>
            <a:r>
              <a:rPr lang="en-US" altLang="en-US" sz="2600" b="1" cap="all" dirty="0">
                <a:solidFill>
                  <a:schemeClr val="tx1"/>
                </a:solidFill>
                <a:latin typeface="Times New Roman" pitchFamily="18" charset="0"/>
                <a:ea typeface="ＭＳ Ｐゴシック" pitchFamily="34" charset="-128"/>
                <a:cs typeface="Times New Roman" pitchFamily="18" charset="0"/>
              </a:rPr>
              <a:t> </a:t>
            </a:r>
            <a:r>
              <a:rPr lang="en-US" altLang="en-US" sz="2000" b="1" cap="all" dirty="0">
                <a:solidFill>
                  <a:srgbClr val="00133A"/>
                </a:solidFill>
                <a:latin typeface="Times New Roman" pitchFamily="18" charset="0"/>
                <a:ea typeface="ＭＳ Ｐゴシック" pitchFamily="34" charset="-128"/>
                <a:cs typeface="Times New Roman" pitchFamily="18" charset="0"/>
              </a:rPr>
              <a:t>Strategy</a:t>
            </a:r>
            <a:br>
              <a:rPr lang="en-US" altLang="en-US" sz="2000" b="1" cap="all" dirty="0">
                <a:solidFill>
                  <a:srgbClr val="00133A"/>
                </a:solidFill>
                <a:latin typeface="Times New Roman" pitchFamily="18" charset="0"/>
                <a:ea typeface="ＭＳ Ｐゴシック" pitchFamily="34" charset="-128"/>
                <a:cs typeface="Times New Roman" pitchFamily="18" charset="0"/>
              </a:rPr>
            </a:br>
            <a:r>
              <a:rPr lang="en-US" altLang="en-US" sz="2000" b="1" cap="all" dirty="0">
                <a:solidFill>
                  <a:srgbClr val="00133A"/>
                </a:solidFill>
                <a:latin typeface="Times New Roman" pitchFamily="18" charset="0"/>
                <a:ea typeface="ＭＳ Ｐゴシック" pitchFamily="34" charset="-128"/>
                <a:cs typeface="Times New Roman" pitchFamily="18" charset="0"/>
              </a:rPr>
              <a:t>Add Value, Increase Rents, Reduce Expenses*</a:t>
            </a:r>
          </a:p>
        </p:txBody>
      </p:sp>
      <p:sp>
        <p:nvSpPr>
          <p:cNvPr id="28675" name="Content Placeholder 2">
            <a:extLst>
              <a:ext uri="{FF2B5EF4-FFF2-40B4-BE49-F238E27FC236}">
                <a16:creationId xmlns:a16="http://schemas.microsoft.com/office/drawing/2014/main" id="{22950F89-7BEE-461C-9BFF-8FE8127C4698}"/>
              </a:ext>
            </a:extLst>
          </p:cNvPr>
          <p:cNvSpPr>
            <a:spLocks noGrp="1"/>
          </p:cNvSpPr>
          <p:nvPr>
            <p:ph idx="1"/>
          </p:nvPr>
        </p:nvSpPr>
        <p:spPr>
          <a:xfrm>
            <a:off x="3810000" y="1143000"/>
            <a:ext cx="5105400" cy="5105400"/>
          </a:xfrm>
        </p:spPr>
        <p:txBody>
          <a:bodyPr/>
          <a:lstStyle/>
          <a:p>
            <a:pPr marL="735013">
              <a:spcBef>
                <a:spcPts val="600"/>
              </a:spcBef>
              <a:spcAft>
                <a:spcPts val="1200"/>
              </a:spcAft>
              <a:buSzPct val="130000"/>
              <a:defRPr/>
            </a:pPr>
            <a:r>
              <a:rPr lang="en-US" altLang="en-US" sz="1400" kern="1200" dirty="0">
                <a:solidFill>
                  <a:srgbClr val="3A3838"/>
                </a:solidFill>
                <a:latin typeface="Calibri" panose="020F0502020204030204" pitchFamily="34" charset="0"/>
                <a:ea typeface="+mn-ea"/>
                <a:cs typeface="+mn-cs"/>
              </a:rPr>
              <a:t>Acquire below replacement cost in growth corridors</a:t>
            </a:r>
          </a:p>
          <a:p>
            <a:pPr marL="735013">
              <a:spcBef>
                <a:spcPts val="600"/>
              </a:spcBef>
              <a:spcAft>
                <a:spcPts val="1200"/>
              </a:spcAft>
              <a:buSzPct val="130000"/>
              <a:defRPr/>
            </a:pPr>
            <a:r>
              <a:rPr lang="en-US" altLang="en-US" sz="1400" kern="1200" dirty="0">
                <a:solidFill>
                  <a:srgbClr val="3A3838"/>
                </a:solidFill>
                <a:latin typeface="Calibri" panose="020F0502020204030204" pitchFamily="34" charset="0"/>
                <a:ea typeface="+mn-ea"/>
                <a:cs typeface="+mn-cs"/>
              </a:rPr>
              <a:t>Acquire class A-/B+ properties built early to mid-2000s</a:t>
            </a:r>
          </a:p>
          <a:p>
            <a:pPr marL="1135063" lvl="2" indent="-28575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Similar community features to newly built properties</a:t>
            </a:r>
          </a:p>
          <a:p>
            <a:pPr marL="1135063" lvl="2" indent="-28575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Unit interiors similar to newly built properties</a:t>
            </a:r>
          </a:p>
          <a:p>
            <a:pPr marL="735013">
              <a:spcBef>
                <a:spcPts val="600"/>
              </a:spcBef>
              <a:spcAft>
                <a:spcPts val="1200"/>
              </a:spcAft>
              <a:buSzPct val="130000"/>
              <a:defRPr/>
            </a:pPr>
            <a:r>
              <a:rPr lang="en-US" altLang="en-US" sz="1400" kern="1200" dirty="0">
                <a:solidFill>
                  <a:srgbClr val="3A3838"/>
                </a:solidFill>
                <a:latin typeface="Calibri" panose="020F0502020204030204" pitchFamily="34" charset="0"/>
                <a:ea typeface="+mn-ea"/>
                <a:cs typeface="+mn-cs"/>
              </a:rPr>
              <a:t>Post 2000 construction typically has: </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Greater square footage</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Walk-in closets</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Laundry room in the unit</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9-foot ceilings and decorative moldings</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More bathrooms</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Community amenities </a:t>
            </a:r>
          </a:p>
          <a:p>
            <a:pPr marL="1135063" lvl="2" indent="-342900">
              <a:spcBef>
                <a:spcPts val="0"/>
              </a:spcBef>
              <a:spcAft>
                <a:spcPts val="1200"/>
              </a:spcAft>
              <a:buSzPct val="75000"/>
              <a:buFont typeface="Wingdings" panose="05000000000000000000" pitchFamily="2" charset="2"/>
              <a:buChar char="Ø"/>
              <a:defRPr/>
            </a:pPr>
            <a:r>
              <a:rPr lang="en-US" altLang="en-US" sz="1400" kern="1200" dirty="0">
                <a:solidFill>
                  <a:srgbClr val="3A3838"/>
                </a:solidFill>
                <a:latin typeface="Calibri" panose="020F0502020204030204" pitchFamily="34" charset="0"/>
                <a:ea typeface="+mn-ea"/>
                <a:cs typeface="+mn-cs"/>
              </a:rPr>
              <a:t>Less deferred maintenance</a:t>
            </a:r>
          </a:p>
          <a:p>
            <a:pPr marL="0" indent="0">
              <a:buSzPct val="130000"/>
              <a:buFontTx/>
              <a:buNone/>
              <a:defRPr/>
            </a:pPr>
            <a:endParaRPr lang="en-US" altLang="en-US" sz="400" dirty="0">
              <a:solidFill>
                <a:schemeClr val="tx1"/>
              </a:solidFill>
              <a:latin typeface="Times New Roman" pitchFamily="18" charset="0"/>
              <a:ea typeface="ＭＳ Ｐゴシック" pitchFamily="34" charset="-128"/>
              <a:cs typeface="Times New Roman" pitchFamily="18" charset="0"/>
            </a:endParaRPr>
          </a:p>
        </p:txBody>
      </p:sp>
      <p:sp>
        <p:nvSpPr>
          <p:cNvPr id="27653" name="TextBox 1">
            <a:extLst>
              <a:ext uri="{FF2B5EF4-FFF2-40B4-BE49-F238E27FC236}">
                <a16:creationId xmlns:a16="http://schemas.microsoft.com/office/drawing/2014/main" id="{A894762B-E8F8-447B-A40D-BF99D64382D6}"/>
              </a:ext>
            </a:extLst>
          </p:cNvPr>
          <p:cNvSpPr txBox="1">
            <a:spLocks noChangeArrowheads="1"/>
          </p:cNvSpPr>
          <p:nvPr/>
        </p:nvSpPr>
        <p:spPr bwMode="auto">
          <a:xfrm>
            <a:off x="533400" y="5960142"/>
            <a:ext cx="784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99"/>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0000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000099"/>
                </a:solidFill>
                <a:latin typeface="Arial" panose="020B0604020202020204" pitchFamily="34" charset="0"/>
                <a:ea typeface="ＭＳ Ｐゴシック" panose="020B0600070205080204" pitchFamily="34" charset="-128"/>
              </a:defRPr>
            </a:lvl9pPr>
          </a:lstStyle>
          <a:p>
            <a:pPr>
              <a:spcBef>
                <a:spcPct val="0"/>
              </a:spcBef>
              <a:buNone/>
            </a:pPr>
            <a:r>
              <a:rPr lang="en-US" altLang="en-US" sz="900" dirty="0">
                <a:solidFill>
                  <a:schemeClr val="tx1"/>
                </a:solidFill>
              </a:rPr>
              <a:t>* There are no guarantees that the Fund will be able to successfully execute its strategy</a:t>
            </a:r>
          </a:p>
          <a:p>
            <a:pPr>
              <a:spcBef>
                <a:spcPct val="0"/>
              </a:spcBef>
              <a:buNone/>
            </a:pPr>
            <a:r>
              <a:rPr lang="en-US" altLang="en-US" sz="900" dirty="0">
                <a:solidFill>
                  <a:schemeClr val="tx1"/>
                </a:solidFill>
              </a:rPr>
              <a:t>**The asset pictured is not owned by the Fund and is not anticipated to be owned by the Fund, but is representative of the type of asset the Fund intends to acquire</a:t>
            </a:r>
          </a:p>
        </p:txBody>
      </p:sp>
      <p:cxnSp>
        <p:nvCxnSpPr>
          <p:cNvPr id="10" name="Straight Connector 9">
            <a:extLst>
              <a:ext uri="{FF2B5EF4-FFF2-40B4-BE49-F238E27FC236}">
                <a16:creationId xmlns:a16="http://schemas.microsoft.com/office/drawing/2014/main" id="{85991963-869B-4FA5-A10D-0E11F4122817}"/>
              </a:ext>
            </a:extLst>
          </p:cNvPr>
          <p:cNvCxnSpPr/>
          <p:nvPr/>
        </p:nvCxnSpPr>
        <p:spPr bwMode="auto">
          <a:xfrm>
            <a:off x="914400" y="914400"/>
            <a:ext cx="7391400" cy="0"/>
          </a:xfrm>
          <a:prstGeom prst="line">
            <a:avLst/>
          </a:prstGeom>
          <a:ln>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6DDF1D-EF2F-45C5-8920-F7561AE3C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429000"/>
            <a:ext cx="3480302" cy="2438400"/>
          </a:xfrm>
          <a:prstGeom prst="rect">
            <a:avLst/>
          </a:prstGeom>
          <a:effectLst>
            <a:softEdge rad="38100"/>
          </a:effectLst>
        </p:spPr>
      </p:pic>
      <p:pic>
        <p:nvPicPr>
          <p:cNvPr id="5" name="Picture 4">
            <a:extLst>
              <a:ext uri="{FF2B5EF4-FFF2-40B4-BE49-F238E27FC236}">
                <a16:creationId xmlns:a16="http://schemas.microsoft.com/office/drawing/2014/main" id="{D88C87A9-09A2-49EA-BECF-BD6D5AD19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143000"/>
            <a:ext cx="3466987" cy="2286000"/>
          </a:xfrm>
          <a:prstGeom prst="rect">
            <a:avLst/>
          </a:prstGeom>
          <a:effectLst>
            <a:softEdge rad="38100"/>
          </a:effectLst>
        </p:spPr>
      </p:pic>
      <p:sp>
        <p:nvSpPr>
          <p:cNvPr id="2" name="Slide Number Placeholder 1">
            <a:extLst>
              <a:ext uri="{FF2B5EF4-FFF2-40B4-BE49-F238E27FC236}">
                <a16:creationId xmlns:a16="http://schemas.microsoft.com/office/drawing/2014/main" id="{A16FC969-BCA2-6A48-BF24-D5C566711F5E}"/>
              </a:ext>
            </a:extLst>
          </p:cNvPr>
          <p:cNvSpPr>
            <a:spLocks noGrp="1"/>
          </p:cNvSpPr>
          <p:nvPr>
            <p:ph type="sldNum" sz="quarter" idx="10"/>
          </p:nvPr>
        </p:nvSpPr>
        <p:spPr/>
        <p:txBody>
          <a:bodyPr/>
          <a:lstStyle/>
          <a:p>
            <a:pPr>
              <a:defRPr/>
            </a:pPr>
            <a:fld id="{6D6F5BCE-6C8D-4459-88BF-8A9A707F73C8}" type="slidenum">
              <a:rPr lang="en-US" altLang="en-US" sz="1200">
                <a:solidFill>
                  <a:schemeClr val="accent1">
                    <a:lumMod val="50000"/>
                  </a:schemeClr>
                </a:solidFill>
                <a:latin typeface="Calibri" panose="020F0502020204030204" pitchFamily="34" charset="0"/>
                <a:cs typeface="Calibri" panose="020F0502020204030204" pitchFamily="34" charset="0"/>
              </a:rPr>
              <a:pPr>
                <a:defRPr/>
              </a:pPr>
              <a:t>9</a:t>
            </a:fld>
            <a:endParaRPr lang="en-US" altLang="en-US" sz="1200" dirty="0"/>
          </a:p>
        </p:txBody>
      </p:sp>
    </p:spTree>
  </p:cSld>
  <p:clrMapOvr>
    <a:overrideClrMapping bg1="lt1" tx1="dk1" bg2="lt2" tx2="dk2" accent1="accent1" accent2="accent2" accent3="accent3" accent4="accent4" accent5="accent5" accent6="accent6" hlink="hlink" folHlink="folHlink"/>
  </p:clrMapOvr>
  <p:transition>
    <p:cover/>
  </p:transition>
</p:sld>
</file>

<file path=ppt/theme/theme1.xml><?xml version="1.0" encoding="utf-8"?>
<a:theme xmlns:a="http://schemas.openxmlformats.org/drawingml/2006/main" name="Swap Meet Issue Trees">
  <a:themeElements>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wap Meet Issue Trees">
      <a:majorFont>
        <a:latin typeface="Engraver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wap Meet Issue Tre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wap Meet Issue Tre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wap Meet Issue Tre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wap Meet Issue Tre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wap Meet Issue Tre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wap Meet Issue Tre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wap Meet Issue Tre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wap Meet Issue Tre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wap Meet Issue Tre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wap Meet Issue Tre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wap Meet Issue Tre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Swap Meet Issue Tre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19995</TotalTime>
  <Words>2605</Words>
  <Application>Microsoft Macintosh PowerPoint</Application>
  <PresentationFormat>On-screen Show (4:3)</PresentationFormat>
  <Paragraphs>265</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Engravers MT</vt:lpstr>
      <vt:lpstr>Lucida Bright</vt:lpstr>
      <vt:lpstr>Times New Roman</vt:lpstr>
      <vt:lpstr>Times New Roman Bold</vt:lpstr>
      <vt:lpstr>Wingdings</vt:lpstr>
      <vt:lpstr>Swap Meet Issue Trees</vt:lpstr>
      <vt:lpstr>PowerPoint Presentation</vt:lpstr>
      <vt:lpstr>PowerPoint Presentation</vt:lpstr>
      <vt:lpstr>PowerPoint Presentation</vt:lpstr>
      <vt:lpstr>PowerPoint Presentation</vt:lpstr>
      <vt:lpstr>PowerPoint Presentation</vt:lpstr>
      <vt:lpstr>Hamilton Point Investments (“HPI”) - Overview</vt:lpstr>
      <vt:lpstr>PowerPoint Presentation</vt:lpstr>
      <vt:lpstr>PowerPoint Presentation</vt:lpstr>
      <vt:lpstr>Investment Strategy Add Value, Increase Rents, Reduce Expenses*</vt:lpstr>
      <vt:lpstr>Add Value with Unit Upgrades</vt:lpstr>
      <vt:lpstr>PowerPoint Presentation</vt:lpstr>
      <vt:lpstr>Add value with Amenity Upgrades</vt:lpstr>
      <vt:lpstr>Add value with Community Common Area Upgrades</vt:lpstr>
      <vt:lpstr>Investment Strategy*</vt:lpstr>
      <vt:lpstr>HPI Historical Performance**</vt:lpstr>
      <vt:lpstr>Fund X Summary</vt:lpstr>
      <vt:lpstr>Summary</vt:lpstr>
      <vt:lpstr>PowerPoint Presentation</vt:lpstr>
    </vt:vector>
  </TitlesOfParts>
  <Company>Decurion Management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SRasromani</dc:creator>
  <cp:lastModifiedBy>David Kranz</cp:lastModifiedBy>
  <cp:revision>1461</cp:revision>
  <cp:lastPrinted>2021-04-20T20:38:58Z</cp:lastPrinted>
  <dcterms:created xsi:type="dcterms:W3CDTF">2013-02-11T10:43:03Z</dcterms:created>
  <dcterms:modified xsi:type="dcterms:W3CDTF">2022-09-11T13:56:27Z</dcterms:modified>
</cp:coreProperties>
</file>